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2" r:id="rId5"/>
    <p:sldId id="326" r:id="rId6"/>
    <p:sldId id="327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3" r:id="rId15"/>
    <p:sldId id="351" r:id="rId16"/>
    <p:sldId id="352" r:id="rId17"/>
    <p:sldId id="354" r:id="rId18"/>
    <p:sldId id="355" r:id="rId19"/>
    <p:sldId id="360" r:id="rId20"/>
    <p:sldId id="323" r:id="rId21"/>
    <p:sldId id="361" r:id="rId22"/>
    <p:sldId id="362" r:id="rId23"/>
    <p:sldId id="364" r:id="rId24"/>
    <p:sldId id="333" r:id="rId25"/>
    <p:sldId id="358" r:id="rId26"/>
    <p:sldId id="356" r:id="rId27"/>
    <p:sldId id="357" r:id="rId28"/>
    <p:sldId id="359" r:id="rId29"/>
    <p:sldId id="365" r:id="rId30"/>
    <p:sldId id="366" r:id="rId31"/>
    <p:sldId id="303" r:id="rId32"/>
    <p:sldId id="266" r:id="rId33"/>
    <p:sldId id="367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70C0"/>
    <a:srgbClr val="7030A0"/>
    <a:srgbClr val="00FFD9"/>
    <a:srgbClr val="1237AE"/>
    <a:srgbClr val="933207"/>
    <a:srgbClr val="843C0C"/>
    <a:srgbClr val="FFC000"/>
    <a:srgbClr val="3DA591"/>
    <a:srgbClr val="F9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606017" y="2816959"/>
            <a:ext cx="47629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第九课：浮动样式详解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44D49BB-FC2F-D64A-A7F7-CA62B87390A0}"/>
              </a:ext>
            </a:extLst>
          </p:cNvPr>
          <p:cNvSpPr/>
          <p:nvPr/>
        </p:nvSpPr>
        <p:spPr>
          <a:xfrm>
            <a:off x="4069425" y="2241683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273503" y="2962530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980635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B6BF7F35-A85C-EA4A-A842-B6245B53E967}"/>
              </a:ext>
            </a:extLst>
          </p:cNvPr>
          <p:cNvSpPr/>
          <p:nvPr/>
        </p:nvSpPr>
        <p:spPr>
          <a:xfrm>
            <a:off x="4649539" y="1703367"/>
            <a:ext cx="1988288" cy="552893"/>
          </a:xfrm>
          <a:prstGeom prst="parallelogram">
            <a:avLst>
              <a:gd name="adj" fmla="val 7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原来的位置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2E07796C-C8E1-A94A-9082-7B9FC57115BC}"/>
              </a:ext>
            </a:extLst>
          </p:cNvPr>
          <p:cNvCxnSpPr/>
          <p:nvPr/>
        </p:nvCxnSpPr>
        <p:spPr>
          <a:xfrm flipV="1">
            <a:off x="7157641" y="812808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1B246A-2DB2-4A4C-A7C0-140B6EBA3F14}"/>
              </a:ext>
            </a:extLst>
          </p:cNvPr>
          <p:cNvSpPr txBox="1"/>
          <p:nvPr/>
        </p:nvSpPr>
        <p:spPr>
          <a:xfrm>
            <a:off x="7157641" y="1164231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533672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57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44D49BB-FC2F-D64A-A7F7-CA62B87390A0}"/>
              </a:ext>
            </a:extLst>
          </p:cNvPr>
          <p:cNvSpPr/>
          <p:nvPr/>
        </p:nvSpPr>
        <p:spPr>
          <a:xfrm>
            <a:off x="4069425" y="2241683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273503" y="2962530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980635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B6BF7F35-A85C-EA4A-A842-B6245B53E967}"/>
              </a:ext>
            </a:extLst>
          </p:cNvPr>
          <p:cNvSpPr/>
          <p:nvPr/>
        </p:nvSpPr>
        <p:spPr>
          <a:xfrm>
            <a:off x="4649539" y="1703367"/>
            <a:ext cx="1988288" cy="552893"/>
          </a:xfrm>
          <a:prstGeom prst="parallelogram">
            <a:avLst>
              <a:gd name="adj" fmla="val 7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原来的位置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2E07796C-C8E1-A94A-9082-7B9FC57115BC}"/>
              </a:ext>
            </a:extLst>
          </p:cNvPr>
          <p:cNvCxnSpPr/>
          <p:nvPr/>
        </p:nvCxnSpPr>
        <p:spPr>
          <a:xfrm flipV="1">
            <a:off x="7157641" y="812808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1B246A-2DB2-4A4C-A7C0-140B6EBA3F14}"/>
              </a:ext>
            </a:extLst>
          </p:cNvPr>
          <p:cNvSpPr txBox="1"/>
          <p:nvPr/>
        </p:nvSpPr>
        <p:spPr>
          <a:xfrm>
            <a:off x="7157641" y="1164231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cxnSp>
        <p:nvCxnSpPr>
          <p:cNvPr id="19" name="直接箭头连接符 13">
            <a:extLst>
              <a:ext uri="{FF2B5EF4-FFF2-40B4-BE49-F238E27FC236}">
                <a16:creationId xmlns:a16="http://schemas.microsoft.com/office/drawing/2014/main" id="{7758F255-9B97-C947-81D8-24A371B8A04F}"/>
              </a:ext>
            </a:extLst>
          </p:cNvPr>
          <p:cNvCxnSpPr>
            <a:cxnSpLocks/>
          </p:cNvCxnSpPr>
          <p:nvPr/>
        </p:nvCxnSpPr>
        <p:spPr>
          <a:xfrm flipV="1">
            <a:off x="8504155" y="2241683"/>
            <a:ext cx="1103879" cy="14129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BBB265E-BDAA-8740-AF3C-55DB721F5CCB}"/>
              </a:ext>
            </a:extLst>
          </p:cNvPr>
          <p:cNvSpPr txBox="1"/>
          <p:nvPr/>
        </p:nvSpPr>
        <p:spPr>
          <a:xfrm>
            <a:off x="5299381" y="4116950"/>
            <a:ext cx="423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根据普通流规则第一条：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：块元素在父元素内需要从上往下排列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向前移动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B71F4F3-316B-1A49-81B6-C0CAD46D9359}"/>
              </a:ext>
            </a:extLst>
          </p:cNvPr>
          <p:cNvSpPr txBox="1"/>
          <p:nvPr/>
        </p:nvSpPr>
        <p:spPr>
          <a:xfrm>
            <a:off x="4663202" y="55469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21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44D49BB-FC2F-D64A-A7F7-CA62B87390A0}"/>
              </a:ext>
            </a:extLst>
          </p:cNvPr>
          <p:cNvSpPr/>
          <p:nvPr/>
        </p:nvSpPr>
        <p:spPr>
          <a:xfrm>
            <a:off x="4587705" y="1699971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785132" y="2428849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980635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2E07796C-C8E1-A94A-9082-7B9FC57115BC}"/>
              </a:ext>
            </a:extLst>
          </p:cNvPr>
          <p:cNvCxnSpPr/>
          <p:nvPr/>
        </p:nvCxnSpPr>
        <p:spPr>
          <a:xfrm flipV="1">
            <a:off x="7157641" y="812808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1B246A-2DB2-4A4C-A7C0-140B6EBA3F14}"/>
              </a:ext>
            </a:extLst>
          </p:cNvPr>
          <p:cNvSpPr txBox="1"/>
          <p:nvPr/>
        </p:nvSpPr>
        <p:spPr>
          <a:xfrm>
            <a:off x="7157641" y="1164231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cxnSp>
        <p:nvCxnSpPr>
          <p:cNvPr id="19" name="直接箭头连接符 13">
            <a:extLst>
              <a:ext uri="{FF2B5EF4-FFF2-40B4-BE49-F238E27FC236}">
                <a16:creationId xmlns:a16="http://schemas.microsoft.com/office/drawing/2014/main" id="{7758F255-9B97-C947-81D8-24A371B8A04F}"/>
              </a:ext>
            </a:extLst>
          </p:cNvPr>
          <p:cNvCxnSpPr>
            <a:cxnSpLocks/>
          </p:cNvCxnSpPr>
          <p:nvPr/>
        </p:nvCxnSpPr>
        <p:spPr>
          <a:xfrm flipV="1">
            <a:off x="8504155" y="2241683"/>
            <a:ext cx="1103879" cy="14129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BBB265E-BDAA-8740-AF3C-55DB721F5CCB}"/>
              </a:ext>
            </a:extLst>
          </p:cNvPr>
          <p:cNvSpPr txBox="1"/>
          <p:nvPr/>
        </p:nvSpPr>
        <p:spPr>
          <a:xfrm>
            <a:off x="5299381" y="4116950"/>
            <a:ext cx="423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根据普通流规则第一条：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：块元素在父元素内需要从上往下排列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向前移动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5BE197-D593-684F-827A-14CBC66CB727}"/>
              </a:ext>
            </a:extLst>
          </p:cNvPr>
          <p:cNvSpPr txBox="1"/>
          <p:nvPr/>
        </p:nvSpPr>
        <p:spPr>
          <a:xfrm>
            <a:off x="4663202" y="55469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73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44D49BB-FC2F-D64A-A7F7-CA62B87390A0}"/>
              </a:ext>
            </a:extLst>
          </p:cNvPr>
          <p:cNvSpPr/>
          <p:nvPr/>
        </p:nvSpPr>
        <p:spPr>
          <a:xfrm>
            <a:off x="4069425" y="2241683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273503" y="2962530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980635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B6BF7F35-A85C-EA4A-A842-B6245B53E967}"/>
              </a:ext>
            </a:extLst>
          </p:cNvPr>
          <p:cNvSpPr/>
          <p:nvPr/>
        </p:nvSpPr>
        <p:spPr>
          <a:xfrm>
            <a:off x="4649539" y="1703367"/>
            <a:ext cx="1988288" cy="552893"/>
          </a:xfrm>
          <a:prstGeom prst="parallelogram">
            <a:avLst>
              <a:gd name="adj" fmla="val 7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原来的位置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2E07796C-C8E1-A94A-9082-7B9FC57115BC}"/>
              </a:ext>
            </a:extLst>
          </p:cNvPr>
          <p:cNvCxnSpPr/>
          <p:nvPr/>
        </p:nvCxnSpPr>
        <p:spPr>
          <a:xfrm flipV="1">
            <a:off x="7157641" y="812808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1B246A-2DB2-4A4C-A7C0-140B6EBA3F14}"/>
              </a:ext>
            </a:extLst>
          </p:cNvPr>
          <p:cNvSpPr txBox="1"/>
          <p:nvPr/>
        </p:nvSpPr>
        <p:spPr>
          <a:xfrm>
            <a:off x="7157641" y="1164231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533672"/>
            <a:ext cx="243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*左浮动*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CD1A449-2CF0-9047-AB39-72AEAE71BFE6}"/>
              </a:ext>
            </a:extLst>
          </p:cNvPr>
          <p:cNvSpPr/>
          <p:nvPr/>
        </p:nvSpPr>
        <p:spPr>
          <a:xfrm>
            <a:off x="9985325" y="1032911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09B8EA5-4261-624C-ACA4-3D572F790C6F}"/>
              </a:ext>
            </a:extLst>
          </p:cNvPr>
          <p:cNvSpPr txBox="1"/>
          <p:nvPr/>
        </p:nvSpPr>
        <p:spPr>
          <a:xfrm>
            <a:off x="9679305" y="582636"/>
            <a:ext cx="260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*右浮动*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888F76E-B78A-8A48-8044-27F13999CEBE}"/>
              </a:ext>
            </a:extLst>
          </p:cNvPr>
          <p:cNvSpPr txBox="1"/>
          <p:nvPr/>
        </p:nvSpPr>
        <p:spPr>
          <a:xfrm>
            <a:off x="3646715" y="4188131"/>
            <a:ext cx="58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设置了浮动样式的元素不再遵守普通流规则，需要我们自行给浮动起来的元素设置排列规则</a:t>
            </a:r>
          </a:p>
        </p:txBody>
      </p:sp>
    </p:spTree>
    <p:extLst>
      <p:ext uri="{BB962C8B-B14F-4D97-AF65-F5344CB8AC3E}">
        <p14:creationId xmlns:p14="http://schemas.microsoft.com/office/powerpoint/2010/main" val="368126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EB9121F5-4CAD-0E41-81F4-C8B37A5FB254}"/>
              </a:ext>
            </a:extLst>
          </p:cNvPr>
          <p:cNvSpPr/>
          <p:nvPr/>
        </p:nvSpPr>
        <p:spPr>
          <a:xfrm>
            <a:off x="4542219" y="1711152"/>
            <a:ext cx="3848986" cy="717697"/>
          </a:xfrm>
          <a:prstGeom prst="parallelogram">
            <a:avLst>
              <a:gd name="adj" fmla="val 755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原来的位置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785132" y="2428849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58721" y="69892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cxnSp>
        <p:nvCxnSpPr>
          <p:cNvPr id="17" name="直接箭头连接符 13">
            <a:extLst>
              <a:ext uri="{FF2B5EF4-FFF2-40B4-BE49-F238E27FC236}">
                <a16:creationId xmlns:a16="http://schemas.microsoft.com/office/drawing/2014/main" id="{2E07796C-C8E1-A94A-9082-7B9FC57115BC}"/>
              </a:ext>
            </a:extLst>
          </p:cNvPr>
          <p:cNvCxnSpPr/>
          <p:nvPr/>
        </p:nvCxnSpPr>
        <p:spPr>
          <a:xfrm flipV="1">
            <a:off x="4445100" y="108815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B1B246A-2DB2-4A4C-A7C0-140B6EBA3F14}"/>
              </a:ext>
            </a:extLst>
          </p:cNvPr>
          <p:cNvSpPr txBox="1"/>
          <p:nvPr/>
        </p:nvSpPr>
        <p:spPr>
          <a:xfrm>
            <a:off x="3076342" y="495649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cxnSp>
        <p:nvCxnSpPr>
          <p:cNvPr id="19" name="直接箭头连接符 13">
            <a:extLst>
              <a:ext uri="{FF2B5EF4-FFF2-40B4-BE49-F238E27FC236}">
                <a16:creationId xmlns:a16="http://schemas.microsoft.com/office/drawing/2014/main" id="{7758F255-9B97-C947-81D8-24A371B8A04F}"/>
              </a:ext>
            </a:extLst>
          </p:cNvPr>
          <p:cNvCxnSpPr>
            <a:cxnSpLocks/>
          </p:cNvCxnSpPr>
          <p:nvPr/>
        </p:nvCxnSpPr>
        <p:spPr>
          <a:xfrm flipV="1">
            <a:off x="8504155" y="2241683"/>
            <a:ext cx="1103879" cy="14129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FBBB265E-BDAA-8740-AF3C-55DB721F5CCB}"/>
              </a:ext>
            </a:extLst>
          </p:cNvPr>
          <p:cNvSpPr txBox="1"/>
          <p:nvPr/>
        </p:nvSpPr>
        <p:spPr>
          <a:xfrm>
            <a:off x="5299381" y="4116950"/>
            <a:ext cx="4236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根据普通流规则第一条：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：块元素在父元素内需要从上往下排列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向前移动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15BE197-D593-684F-827A-14CBC66CB727}"/>
              </a:ext>
            </a:extLst>
          </p:cNvPr>
          <p:cNvSpPr txBox="1"/>
          <p:nvPr/>
        </p:nvSpPr>
        <p:spPr>
          <a:xfrm>
            <a:off x="4664119" y="29618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C8334A-401B-604F-9BC4-CA073323F020}"/>
              </a:ext>
            </a:extLst>
          </p:cNvPr>
          <p:cNvSpPr txBox="1"/>
          <p:nvPr/>
        </p:nvSpPr>
        <p:spPr>
          <a:xfrm>
            <a:off x="8342008" y="120974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D2A1D098-C24C-734B-AC42-93E535D52D4B}"/>
              </a:ext>
            </a:extLst>
          </p:cNvPr>
          <p:cNvSpPr/>
          <p:nvPr/>
        </p:nvSpPr>
        <p:spPr>
          <a:xfrm>
            <a:off x="4542219" y="1308419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现在的位置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28" name="直接箭头连接符 9">
            <a:extLst>
              <a:ext uri="{FF2B5EF4-FFF2-40B4-BE49-F238E27FC236}">
                <a16:creationId xmlns:a16="http://schemas.microsoft.com/office/drawing/2014/main" id="{3C975530-511D-F64A-8B47-9AFB463436CD}"/>
              </a:ext>
            </a:extLst>
          </p:cNvPr>
          <p:cNvCxnSpPr/>
          <p:nvPr/>
        </p:nvCxnSpPr>
        <p:spPr>
          <a:xfrm flipV="1">
            <a:off x="8386133" y="818922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AD30D2D4-0A8C-7F4F-80DF-FD1F947F6450}"/>
              </a:ext>
            </a:extLst>
          </p:cNvPr>
          <p:cNvSpPr txBox="1"/>
          <p:nvPr/>
        </p:nvSpPr>
        <p:spPr>
          <a:xfrm>
            <a:off x="8771802" y="92988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22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681045" y="2477864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980635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533672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37B05369-5E61-F246-86A0-039EDE6997F4}"/>
              </a:ext>
            </a:extLst>
          </p:cNvPr>
          <p:cNvSpPr/>
          <p:nvPr/>
        </p:nvSpPr>
        <p:spPr>
          <a:xfrm>
            <a:off x="4554910" y="1733607"/>
            <a:ext cx="3848986" cy="717697"/>
          </a:xfrm>
          <a:prstGeom prst="parallelogram">
            <a:avLst>
              <a:gd name="adj" fmla="val 755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原来的位置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6096000" y="1003080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现在的位置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10256200" y="548650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10256200" y="900073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C824E5-E662-FB4C-8851-8ED873F1789A}"/>
              </a:ext>
            </a:extLst>
          </p:cNvPr>
          <p:cNvSpPr txBox="1"/>
          <p:nvPr/>
        </p:nvSpPr>
        <p:spPr>
          <a:xfrm>
            <a:off x="7399108" y="604771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587173" y="672736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3587173" y="1024159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8196177" y="2295012"/>
            <a:ext cx="943075" cy="13255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8877023" y="303949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向前移动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3646715" y="4188131"/>
            <a:ext cx="58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设置了浮动样式的元素不再遵守普通流规则，因此两个浮动的元素可以在同一行显示</a:t>
            </a:r>
          </a:p>
        </p:txBody>
      </p:sp>
    </p:spTree>
    <p:extLst>
      <p:ext uri="{BB962C8B-B14F-4D97-AF65-F5344CB8AC3E}">
        <p14:creationId xmlns:p14="http://schemas.microsoft.com/office/powerpoint/2010/main" val="321128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4285875" y="1716697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75108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30411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6096000" y="77352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现在的位置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10256200" y="4267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10307687" y="88012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C824E5-E662-FB4C-8851-8ED873F1789A}"/>
              </a:ext>
            </a:extLst>
          </p:cNvPr>
          <p:cNvSpPr txBox="1"/>
          <p:nvPr/>
        </p:nvSpPr>
        <p:spPr>
          <a:xfrm>
            <a:off x="7399108" y="375218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461421" y="4702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3477419" y="90373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8020493" y="2522452"/>
            <a:ext cx="943075" cy="13255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8659288" y="3336145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向前移动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3646715" y="4188131"/>
            <a:ext cx="58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设置了浮动样式的元素不再遵守普通流规则，因此两个浮动的元素可以在同一行显示</a:t>
            </a: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322282BB-A436-A54C-A6B5-7C4BAE2C9802}"/>
              </a:ext>
            </a:extLst>
          </p:cNvPr>
          <p:cNvSpPr/>
          <p:nvPr/>
        </p:nvSpPr>
        <p:spPr>
          <a:xfrm>
            <a:off x="3422511" y="2854247"/>
            <a:ext cx="4986670" cy="1061989"/>
          </a:xfrm>
          <a:prstGeom prst="parallelogram">
            <a:avLst>
              <a:gd name="adj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r>
              <a:rPr lang="zh-CN" altLang="en-US" dirty="0">
                <a:solidFill>
                  <a:schemeClr val="tx1"/>
                </a:solidFill>
              </a:rPr>
              <a:t>原来的位置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0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322282BB-A436-A54C-A6B5-7C4BAE2C9802}"/>
              </a:ext>
            </a:extLst>
          </p:cNvPr>
          <p:cNvSpPr/>
          <p:nvPr/>
        </p:nvSpPr>
        <p:spPr>
          <a:xfrm>
            <a:off x="4274989" y="1729793"/>
            <a:ext cx="4986670" cy="1061989"/>
          </a:xfrm>
          <a:prstGeom prst="parallelogram">
            <a:avLst>
              <a:gd name="adj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r>
              <a:rPr lang="zh-CN" altLang="en-US" dirty="0">
                <a:solidFill>
                  <a:schemeClr val="tx1"/>
                </a:solidFill>
              </a:rPr>
              <a:t>原来的位置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4274989" y="1183879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75108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30411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6096000" y="77352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现在的位置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10256200" y="4267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10307687" y="88012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C824E5-E662-FB4C-8851-8ED873F1789A}"/>
              </a:ext>
            </a:extLst>
          </p:cNvPr>
          <p:cNvSpPr txBox="1"/>
          <p:nvPr/>
        </p:nvSpPr>
        <p:spPr>
          <a:xfrm>
            <a:off x="7399108" y="375218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461421" y="4702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3477419" y="90373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9313809" y="1613229"/>
            <a:ext cx="0" cy="95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9440199" y="1956233"/>
            <a:ext cx="110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浮起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3646715" y="4188131"/>
            <a:ext cx="58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设置了浮动样式的元素不再遵守普通流规则，因此两个浮动的元素可以在同一行显示</a:t>
            </a:r>
          </a:p>
        </p:txBody>
      </p:sp>
      <p:cxnSp>
        <p:nvCxnSpPr>
          <p:cNvPr id="33" name="直接箭头连接符 18">
            <a:extLst>
              <a:ext uri="{FF2B5EF4-FFF2-40B4-BE49-F238E27FC236}">
                <a16:creationId xmlns:a16="http://schemas.microsoft.com/office/drawing/2014/main" id="{2BBE99E3-70D7-0741-AB19-AE4C096AAE2B}"/>
              </a:ext>
            </a:extLst>
          </p:cNvPr>
          <p:cNvCxnSpPr>
            <a:cxnSpLocks/>
          </p:cNvCxnSpPr>
          <p:nvPr/>
        </p:nvCxnSpPr>
        <p:spPr>
          <a:xfrm>
            <a:off x="9873942" y="305649"/>
            <a:ext cx="218274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AA699FF-E352-9B46-9AD8-BC78A4D13428}"/>
              </a:ext>
            </a:extLst>
          </p:cNvPr>
          <p:cNvSpPr txBox="1"/>
          <p:nvPr/>
        </p:nvSpPr>
        <p:spPr>
          <a:xfrm>
            <a:off x="10382707" y="-26670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6" name="直接箭头连接符 18">
            <a:extLst>
              <a:ext uri="{FF2B5EF4-FFF2-40B4-BE49-F238E27FC236}">
                <a16:creationId xmlns:a16="http://schemas.microsoft.com/office/drawing/2014/main" id="{AA2CAB3C-2DE6-8141-B18E-6EEDA3CA0636}"/>
              </a:ext>
            </a:extLst>
          </p:cNvPr>
          <p:cNvCxnSpPr>
            <a:cxnSpLocks/>
          </p:cNvCxnSpPr>
          <p:nvPr/>
        </p:nvCxnSpPr>
        <p:spPr>
          <a:xfrm>
            <a:off x="4102590" y="2997160"/>
            <a:ext cx="431206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3B46A48-0130-854E-97AC-F765BB717084}"/>
              </a:ext>
            </a:extLst>
          </p:cNvPr>
          <p:cNvSpPr txBox="1"/>
          <p:nvPr/>
        </p:nvSpPr>
        <p:spPr>
          <a:xfrm>
            <a:off x="6145225" y="2665420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AE4A4-4D59-1B4A-B86A-1F1952439900}"/>
              </a:ext>
            </a:extLst>
          </p:cNvPr>
          <p:cNvSpPr txBox="1"/>
          <p:nvPr/>
        </p:nvSpPr>
        <p:spPr>
          <a:xfrm>
            <a:off x="6627009" y="3267038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w2&gt;w1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3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322282BB-A436-A54C-A6B5-7C4BAE2C9802}"/>
              </a:ext>
            </a:extLst>
          </p:cNvPr>
          <p:cNvSpPr/>
          <p:nvPr/>
        </p:nvSpPr>
        <p:spPr>
          <a:xfrm>
            <a:off x="4274989" y="1729793"/>
            <a:ext cx="4986670" cy="1061989"/>
          </a:xfrm>
          <a:prstGeom prst="parallelogram">
            <a:avLst>
              <a:gd name="adj" fmla="val 75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r>
              <a:rPr lang="zh-CN" altLang="en-US" dirty="0">
                <a:solidFill>
                  <a:schemeClr val="tx1"/>
                </a:solidFill>
              </a:rPr>
              <a:t>原来的位置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浮动样式原理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831141" y="1497172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75108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4C8F7-ECD4-0743-BAED-272B0B81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32911"/>
            <a:ext cx="2028967" cy="527259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C3AF0-7C89-6349-9B4D-5A92A794E380}"/>
              </a:ext>
            </a:extLst>
          </p:cNvPr>
          <p:cNvSpPr txBox="1"/>
          <p:nvPr/>
        </p:nvSpPr>
        <p:spPr>
          <a:xfrm>
            <a:off x="4890282" y="304119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6096000" y="77352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r>
              <a:rPr lang="zh-CN" altLang="en-US" dirty="0">
                <a:solidFill>
                  <a:schemeClr val="tx1"/>
                </a:solidFill>
              </a:rPr>
              <a:t>现在的位置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10256200" y="4267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10307687" y="88012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C824E5-E662-FB4C-8851-8ED873F1789A}"/>
              </a:ext>
            </a:extLst>
          </p:cNvPr>
          <p:cNvSpPr txBox="1"/>
          <p:nvPr/>
        </p:nvSpPr>
        <p:spPr>
          <a:xfrm>
            <a:off x="7399108" y="375218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461421" y="4702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3477419" y="90373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9313809" y="1613229"/>
            <a:ext cx="0" cy="95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9440199" y="1956233"/>
            <a:ext cx="110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浮起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3646715" y="4188131"/>
            <a:ext cx="58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当父元素的宽度不足以放下所有的浮动元素时，那么超出父元素边界的元素会自动换行显示</a:t>
            </a:r>
          </a:p>
        </p:txBody>
      </p:sp>
      <p:cxnSp>
        <p:nvCxnSpPr>
          <p:cNvPr id="33" name="直接箭头连接符 18">
            <a:extLst>
              <a:ext uri="{FF2B5EF4-FFF2-40B4-BE49-F238E27FC236}">
                <a16:creationId xmlns:a16="http://schemas.microsoft.com/office/drawing/2014/main" id="{2BBE99E3-70D7-0741-AB19-AE4C096AAE2B}"/>
              </a:ext>
            </a:extLst>
          </p:cNvPr>
          <p:cNvCxnSpPr>
            <a:cxnSpLocks/>
          </p:cNvCxnSpPr>
          <p:nvPr/>
        </p:nvCxnSpPr>
        <p:spPr>
          <a:xfrm>
            <a:off x="9873942" y="305649"/>
            <a:ext cx="218274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AAA699FF-E352-9B46-9AD8-BC78A4D13428}"/>
              </a:ext>
            </a:extLst>
          </p:cNvPr>
          <p:cNvSpPr txBox="1"/>
          <p:nvPr/>
        </p:nvSpPr>
        <p:spPr>
          <a:xfrm>
            <a:off x="10382707" y="-26670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36" name="直接箭头连接符 18">
            <a:extLst>
              <a:ext uri="{FF2B5EF4-FFF2-40B4-BE49-F238E27FC236}">
                <a16:creationId xmlns:a16="http://schemas.microsoft.com/office/drawing/2014/main" id="{AA2CAB3C-2DE6-8141-B18E-6EEDA3CA0636}"/>
              </a:ext>
            </a:extLst>
          </p:cNvPr>
          <p:cNvCxnSpPr>
            <a:cxnSpLocks/>
          </p:cNvCxnSpPr>
          <p:nvPr/>
        </p:nvCxnSpPr>
        <p:spPr>
          <a:xfrm>
            <a:off x="4102590" y="2997160"/>
            <a:ext cx="431206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3B46A48-0130-854E-97AC-F765BB717084}"/>
              </a:ext>
            </a:extLst>
          </p:cNvPr>
          <p:cNvSpPr txBox="1"/>
          <p:nvPr/>
        </p:nvSpPr>
        <p:spPr>
          <a:xfrm>
            <a:off x="6145225" y="2665420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75AE4A4-4D59-1B4A-B86A-1F1952439900}"/>
              </a:ext>
            </a:extLst>
          </p:cNvPr>
          <p:cNvSpPr txBox="1"/>
          <p:nvPr/>
        </p:nvSpPr>
        <p:spPr>
          <a:xfrm>
            <a:off x="6627009" y="3267038"/>
            <a:ext cx="9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w2&gt;w1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069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浮动样式重点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B18C21-3E0F-B548-AAEC-D0BD922AC814}"/>
              </a:ext>
            </a:extLst>
          </p:cNvPr>
          <p:cNvSpPr/>
          <p:nvPr/>
        </p:nvSpPr>
        <p:spPr>
          <a:xfrm>
            <a:off x="1424895" y="2400082"/>
            <a:ext cx="9939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浮动元素之间不会覆盖彼此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具有和文本环绕相同的特性，一个浮动元素后面的行内元素会首先按照文本环绕效果进行排列</a:t>
            </a:r>
          </a:p>
        </p:txBody>
      </p:sp>
    </p:spTree>
    <p:extLst>
      <p:ext uri="{BB962C8B-B14F-4D97-AF65-F5344CB8AC3E}">
        <p14:creationId xmlns:p14="http://schemas.microsoft.com/office/powerpoint/2010/main" val="220661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53670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56221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58107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35197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浮动样式的由来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50773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默认元素普通流布局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3211268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浮动样式的核心原理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32082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5484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浮动样式延伸点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01803192-9176-C642-B343-6B32825F072C}"/>
              </a:ext>
            </a:extLst>
          </p:cNvPr>
          <p:cNvGrpSpPr>
            <a:grpSpLocks/>
          </p:cNvGrpSpPr>
          <p:nvPr/>
        </p:nvGrpSpPr>
        <p:grpSpPr bwMode="auto">
          <a:xfrm>
            <a:off x="8008486" y="5751486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F336EC88-9C24-9543-9BC1-EEE1128DB2B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3B0A6D3-8BCF-0A4C-8BB4-43B1A45E69D6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210FA031-8ED3-BF42-922D-278C35B7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600" y="587425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行内元素浮动样式设置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136259" y="3380017"/>
            <a:ext cx="5129547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111627" y="4701025"/>
            <a:ext cx="1180431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111627" y="3308686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111628" y="2883112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111627" y="4939453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0" y="1918547"/>
            <a:ext cx="12192000" cy="34033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8C723ED-7C92-4D56-B688-6BF2003B0E7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485069" y="4919772"/>
            <a:ext cx="125986" cy="840079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3AE244E-8A25-42CB-997B-95D2D83E9EF1}"/>
              </a:ext>
            </a:extLst>
          </p:cNvPr>
          <p:cNvSpPr/>
          <p:nvPr/>
        </p:nvSpPr>
        <p:spPr>
          <a:xfrm>
            <a:off x="0" y="5759851"/>
            <a:ext cx="2970138" cy="590203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内容区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font-size</a:t>
            </a:r>
            <a:r>
              <a:rPr kumimoji="1" lang="zh-CN" altLang="en-US" dirty="0">
                <a:solidFill>
                  <a:schemeClr val="tx1"/>
                </a:solidFill>
              </a:rPr>
              <a:t>决定大小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C28280-DF3D-468B-915C-91712EBA623F}"/>
              </a:ext>
            </a:extLst>
          </p:cNvPr>
          <p:cNvSpPr/>
          <p:nvPr/>
        </p:nvSpPr>
        <p:spPr>
          <a:xfrm>
            <a:off x="4038599" y="5697491"/>
            <a:ext cx="2077905" cy="590203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文本基线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由字体本身的设计决定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1975C7-36B0-43BB-A768-605457257DDF}"/>
              </a:ext>
            </a:extLst>
          </p:cNvPr>
          <p:cNvCxnSpPr>
            <a:cxnSpLocks/>
          </p:cNvCxnSpPr>
          <p:nvPr/>
        </p:nvCxnSpPr>
        <p:spPr>
          <a:xfrm flipV="1">
            <a:off x="4595552" y="4692076"/>
            <a:ext cx="556953" cy="1016939"/>
          </a:xfrm>
          <a:prstGeom prst="straightConnector1">
            <a:avLst/>
          </a:prstGeom>
          <a:ln w="28575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4B63BB9D-984F-415A-8D74-38ADD1781AF8}"/>
              </a:ext>
            </a:extLst>
          </p:cNvPr>
          <p:cNvSpPr/>
          <p:nvPr/>
        </p:nvSpPr>
        <p:spPr>
          <a:xfrm>
            <a:off x="7477852" y="5607409"/>
            <a:ext cx="3555631" cy="55455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3960D3-92A7-41E8-8C14-504B7824EB52}"/>
              </a:ext>
            </a:extLst>
          </p:cNvPr>
          <p:cNvCxnSpPr>
            <a:cxnSpLocks/>
          </p:cNvCxnSpPr>
          <p:nvPr/>
        </p:nvCxnSpPr>
        <p:spPr>
          <a:xfrm flipH="1" flipV="1">
            <a:off x="6583680" y="5106976"/>
            <a:ext cx="950697" cy="48465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DF040CDF-4DFD-4983-B62B-581BC7C042ED}"/>
              </a:ext>
            </a:extLst>
          </p:cNvPr>
          <p:cNvSpPr/>
          <p:nvPr/>
        </p:nvSpPr>
        <p:spPr>
          <a:xfrm>
            <a:off x="653796" y="1182262"/>
            <a:ext cx="4094475" cy="590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行框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line-height</a:t>
            </a:r>
            <a:r>
              <a:rPr kumimoji="1" lang="zh-CN" altLang="en-US" dirty="0">
                <a:solidFill>
                  <a:schemeClr val="tx1"/>
                </a:solidFill>
              </a:rPr>
              <a:t>控制最小行框高度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09DE97-F8BD-440D-94DB-88CBDF95D51C}"/>
              </a:ext>
            </a:extLst>
          </p:cNvPr>
          <p:cNvCxnSpPr>
            <a:cxnSpLocks/>
            <a:stCxn id="47" idx="2"/>
            <a:endCxn id="24" idx="0"/>
          </p:cNvCxnSpPr>
          <p:nvPr/>
        </p:nvCxnSpPr>
        <p:spPr>
          <a:xfrm>
            <a:off x="2701034" y="1772465"/>
            <a:ext cx="3394966" cy="146082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0C08AD5-A67B-48BC-B9FC-2BF8D89DF899}"/>
              </a:ext>
            </a:extLst>
          </p:cNvPr>
          <p:cNvSpPr/>
          <p:nvPr/>
        </p:nvSpPr>
        <p:spPr>
          <a:xfrm>
            <a:off x="7599989" y="5707522"/>
            <a:ext cx="3311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/>
              <a:t>行间距</a:t>
            </a:r>
            <a:r>
              <a:rPr kumimoji="1" lang="en-US" altLang="zh-CN" b="1" dirty="0"/>
              <a:t>=(line-height  –  font-size)</a:t>
            </a:r>
            <a:endParaRPr kumimoji="1"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32088C-95F5-8A46-965C-7FAD67D3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127" y="1932836"/>
            <a:ext cx="1965500" cy="27517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07E7AE9-A048-BA47-8067-450AFFBAB54E}"/>
              </a:ext>
            </a:extLst>
          </p:cNvPr>
          <p:cNvCxnSpPr>
            <a:cxnSpLocks/>
          </p:cNvCxnSpPr>
          <p:nvPr/>
        </p:nvCxnSpPr>
        <p:spPr>
          <a:xfrm>
            <a:off x="3306943" y="2861311"/>
            <a:ext cx="0" cy="2419186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0272648-2335-D14E-A12F-62FC76A1DBB4}"/>
              </a:ext>
            </a:extLst>
          </p:cNvPr>
          <p:cNvSpPr/>
          <p:nvPr/>
        </p:nvSpPr>
        <p:spPr>
          <a:xfrm>
            <a:off x="2970138" y="3649730"/>
            <a:ext cx="703157" cy="590203"/>
          </a:xfrm>
          <a:prstGeom prst="rect">
            <a:avLst/>
          </a:prstGeom>
          <a:solidFill>
            <a:schemeClr val="bg1"/>
          </a:solidFill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行高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2DEDC5-51BD-1E4D-A48F-8FCECB6123CE}"/>
              </a:ext>
            </a:extLst>
          </p:cNvPr>
          <p:cNvSpPr/>
          <p:nvPr/>
        </p:nvSpPr>
        <p:spPr>
          <a:xfrm>
            <a:off x="7082909" y="3302695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美而不言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3C02439-3442-6F47-A8D6-D7FD67D2E6C1}"/>
              </a:ext>
            </a:extLst>
          </p:cNvPr>
          <p:cNvSpPr/>
          <p:nvPr/>
        </p:nvSpPr>
        <p:spPr>
          <a:xfrm>
            <a:off x="7130863" y="3228509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9F03B1-BA0D-2C4D-B9DB-138A428853BA}"/>
              </a:ext>
            </a:extLst>
          </p:cNvPr>
          <p:cNvSpPr/>
          <p:nvPr/>
        </p:nvSpPr>
        <p:spPr>
          <a:xfrm>
            <a:off x="7130864" y="2802935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941AC4A-F8A4-114F-BFBC-2684E532B4BF}"/>
              </a:ext>
            </a:extLst>
          </p:cNvPr>
          <p:cNvSpPr/>
          <p:nvPr/>
        </p:nvSpPr>
        <p:spPr>
          <a:xfrm>
            <a:off x="7130863" y="4859276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030B1B-B814-9B4D-A54F-E45233BDA521}"/>
              </a:ext>
            </a:extLst>
          </p:cNvPr>
          <p:cNvSpPr txBox="1"/>
          <p:nvPr/>
        </p:nvSpPr>
        <p:spPr>
          <a:xfrm>
            <a:off x="6871482" y="1073377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F7C7377-8342-344D-B322-7AA2B5067269}"/>
              </a:ext>
            </a:extLst>
          </p:cNvPr>
          <p:cNvCxnSpPr>
            <a:stCxn id="31" idx="2"/>
          </p:cNvCxnSpPr>
          <p:nvPr/>
        </p:nvCxnSpPr>
        <p:spPr>
          <a:xfrm flipH="1">
            <a:off x="7142627" y="1442709"/>
            <a:ext cx="832491" cy="7333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2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行内元素浮动样式设置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233836" y="2202445"/>
            <a:ext cx="5129547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209204" y="3523453"/>
            <a:ext cx="1180431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209204" y="2131114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209205" y="1705540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209204" y="3761881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97577" y="1684168"/>
            <a:ext cx="12192000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040CDF-4DFD-4983-B62B-581BC7C042ED}"/>
              </a:ext>
            </a:extLst>
          </p:cNvPr>
          <p:cNvSpPr/>
          <p:nvPr/>
        </p:nvSpPr>
        <p:spPr>
          <a:xfrm>
            <a:off x="1254238" y="1001553"/>
            <a:ext cx="4094475" cy="590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由于图片元素脱离平面，行框恢复至正常状态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09DE97-F8BD-440D-94DB-88CBDF95D51C}"/>
              </a:ext>
            </a:extLst>
          </p:cNvPr>
          <p:cNvCxnSpPr>
            <a:cxnSpLocks/>
          </p:cNvCxnSpPr>
          <p:nvPr/>
        </p:nvCxnSpPr>
        <p:spPr>
          <a:xfrm flipH="1">
            <a:off x="3021682" y="1380930"/>
            <a:ext cx="344266" cy="330338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52DEDC5-51BD-1E4D-A48F-8FCECB6123CE}"/>
              </a:ext>
            </a:extLst>
          </p:cNvPr>
          <p:cNvSpPr/>
          <p:nvPr/>
        </p:nvSpPr>
        <p:spPr>
          <a:xfrm>
            <a:off x="7180486" y="2125123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美而不言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3C02439-3442-6F47-A8D6-D7FD67D2E6C1}"/>
              </a:ext>
            </a:extLst>
          </p:cNvPr>
          <p:cNvSpPr/>
          <p:nvPr/>
        </p:nvSpPr>
        <p:spPr>
          <a:xfrm>
            <a:off x="7243797" y="2109742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9F03B1-BA0D-2C4D-B9DB-138A428853BA}"/>
              </a:ext>
            </a:extLst>
          </p:cNvPr>
          <p:cNvSpPr/>
          <p:nvPr/>
        </p:nvSpPr>
        <p:spPr>
          <a:xfrm>
            <a:off x="7243798" y="1684168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941AC4A-F8A4-114F-BFBC-2684E532B4BF}"/>
              </a:ext>
            </a:extLst>
          </p:cNvPr>
          <p:cNvSpPr/>
          <p:nvPr/>
        </p:nvSpPr>
        <p:spPr>
          <a:xfrm>
            <a:off x="7243797" y="3740509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65640E7-7DD8-D54A-AF24-20382F2C497A}"/>
              </a:ext>
            </a:extLst>
          </p:cNvPr>
          <p:cNvSpPr/>
          <p:nvPr/>
        </p:nvSpPr>
        <p:spPr>
          <a:xfrm>
            <a:off x="6596743" y="722207"/>
            <a:ext cx="4094475" cy="54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由于图片元素脱离平面，此处没有内容，所以高度塌陷，使得两边的文字靠拢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AFC4B6-8A9B-BC43-9B1E-03C2E8963C35}"/>
              </a:ext>
            </a:extLst>
          </p:cNvPr>
          <p:cNvSpPr/>
          <p:nvPr/>
        </p:nvSpPr>
        <p:spPr>
          <a:xfrm>
            <a:off x="5415503" y="1456197"/>
            <a:ext cx="1766529" cy="54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A330DD18-CFBC-684C-B297-69C5EACC563D}"/>
              </a:ext>
            </a:extLst>
          </p:cNvPr>
          <p:cNvSpPr/>
          <p:nvPr/>
        </p:nvSpPr>
        <p:spPr>
          <a:xfrm>
            <a:off x="5388015" y="1698288"/>
            <a:ext cx="738204" cy="1825163"/>
          </a:xfrm>
          <a:custGeom>
            <a:avLst/>
            <a:gdLst>
              <a:gd name="connsiteX0" fmla="*/ 0 w 783771"/>
              <a:gd name="connsiteY0" fmla="*/ 0 h 1817914"/>
              <a:gd name="connsiteX1" fmla="*/ 457200 w 783771"/>
              <a:gd name="connsiteY1" fmla="*/ 478971 h 1817914"/>
              <a:gd name="connsiteX2" fmla="*/ 783771 w 783771"/>
              <a:gd name="connsiteY2" fmla="*/ 1817914 h 181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771" h="1817914">
                <a:moveTo>
                  <a:pt x="0" y="0"/>
                </a:moveTo>
                <a:cubicBezTo>
                  <a:pt x="163286" y="87992"/>
                  <a:pt x="326572" y="175985"/>
                  <a:pt x="457200" y="478971"/>
                </a:cubicBezTo>
                <a:cubicBezTo>
                  <a:pt x="587828" y="781957"/>
                  <a:pt x="711200" y="1609271"/>
                  <a:pt x="783771" y="1817914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EB8A608D-ED70-6946-95E4-4B44E3893F32}"/>
              </a:ext>
            </a:extLst>
          </p:cNvPr>
          <p:cNvSpPr/>
          <p:nvPr/>
        </p:nvSpPr>
        <p:spPr>
          <a:xfrm>
            <a:off x="6397364" y="1698288"/>
            <a:ext cx="778209" cy="1841309"/>
          </a:xfrm>
          <a:custGeom>
            <a:avLst/>
            <a:gdLst>
              <a:gd name="connsiteX0" fmla="*/ 674914 w 674914"/>
              <a:gd name="connsiteY0" fmla="*/ 0 h 1839686"/>
              <a:gd name="connsiteX1" fmla="*/ 250371 w 674914"/>
              <a:gd name="connsiteY1" fmla="*/ 391886 h 1839686"/>
              <a:gd name="connsiteX2" fmla="*/ 0 w 674914"/>
              <a:gd name="connsiteY2" fmla="*/ 1839686 h 183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4914" h="1839686">
                <a:moveTo>
                  <a:pt x="674914" y="0"/>
                </a:moveTo>
                <a:cubicBezTo>
                  <a:pt x="518885" y="42636"/>
                  <a:pt x="362857" y="85272"/>
                  <a:pt x="250371" y="391886"/>
                </a:cubicBezTo>
                <a:cubicBezTo>
                  <a:pt x="137885" y="698500"/>
                  <a:pt x="12700" y="1647372"/>
                  <a:pt x="0" y="1839686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接箭头连接符 47">
            <a:extLst>
              <a:ext uri="{FF2B5EF4-FFF2-40B4-BE49-F238E27FC236}">
                <a16:creationId xmlns:a16="http://schemas.microsoft.com/office/drawing/2014/main" id="{412C1718-8C3C-554D-BDF2-4393A272BE1C}"/>
              </a:ext>
            </a:extLst>
          </p:cNvPr>
          <p:cNvCxnSpPr>
            <a:cxnSpLocks/>
          </p:cNvCxnSpPr>
          <p:nvPr/>
        </p:nvCxnSpPr>
        <p:spPr>
          <a:xfrm flipH="1">
            <a:off x="6725675" y="1263775"/>
            <a:ext cx="1946805" cy="845538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37469C45-9E2D-A347-A703-9575B5B34F41}"/>
              </a:ext>
            </a:extLst>
          </p:cNvPr>
          <p:cNvSpPr/>
          <p:nvPr/>
        </p:nvSpPr>
        <p:spPr>
          <a:xfrm>
            <a:off x="228924" y="4870184"/>
            <a:ext cx="5129547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</a:t>
            </a:r>
          </a:p>
        </p:txBody>
      </p: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841D92C7-1739-4C40-9AC0-5550089D917D}"/>
              </a:ext>
            </a:extLst>
          </p:cNvPr>
          <p:cNvCxnSpPr>
            <a:cxnSpLocks/>
          </p:cNvCxnSpPr>
          <p:nvPr/>
        </p:nvCxnSpPr>
        <p:spPr>
          <a:xfrm>
            <a:off x="204292" y="6191192"/>
            <a:ext cx="1010636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BF87D652-E250-7949-9ACB-26CBD0381FB1}"/>
              </a:ext>
            </a:extLst>
          </p:cNvPr>
          <p:cNvSpPr/>
          <p:nvPr/>
        </p:nvSpPr>
        <p:spPr>
          <a:xfrm>
            <a:off x="204292" y="4798853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FD38DBC-A72C-1147-AD47-D2413D071743}"/>
              </a:ext>
            </a:extLst>
          </p:cNvPr>
          <p:cNvSpPr/>
          <p:nvPr/>
        </p:nvSpPr>
        <p:spPr>
          <a:xfrm>
            <a:off x="204293" y="4373279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27F4E74-DE90-7B42-88D6-D8A013811D08}"/>
              </a:ext>
            </a:extLst>
          </p:cNvPr>
          <p:cNvSpPr/>
          <p:nvPr/>
        </p:nvSpPr>
        <p:spPr>
          <a:xfrm>
            <a:off x="204292" y="6429620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9910599-49DD-DD4D-AF21-162CDA3F798D}"/>
              </a:ext>
            </a:extLst>
          </p:cNvPr>
          <p:cNvSpPr/>
          <p:nvPr/>
        </p:nvSpPr>
        <p:spPr>
          <a:xfrm>
            <a:off x="92665" y="4351907"/>
            <a:ext cx="10217994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B95344D-0EE3-7A48-8144-81BD059BB6D1}"/>
              </a:ext>
            </a:extLst>
          </p:cNvPr>
          <p:cNvSpPr/>
          <p:nvPr/>
        </p:nvSpPr>
        <p:spPr>
          <a:xfrm>
            <a:off x="5331975" y="4828748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美而不言</a:t>
            </a:r>
            <a:endParaRPr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9B8ECF2-EC17-A345-9DE3-C56AAA74791B}"/>
              </a:ext>
            </a:extLst>
          </p:cNvPr>
          <p:cNvSpPr/>
          <p:nvPr/>
        </p:nvSpPr>
        <p:spPr>
          <a:xfrm>
            <a:off x="5269791" y="4777481"/>
            <a:ext cx="50408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8864FD5-119C-4D4D-9630-0232866CEFA6}"/>
              </a:ext>
            </a:extLst>
          </p:cNvPr>
          <p:cNvSpPr/>
          <p:nvPr/>
        </p:nvSpPr>
        <p:spPr>
          <a:xfrm>
            <a:off x="5269792" y="4351907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A1A2978-6A5D-884E-95B5-3B2C9E232C09}"/>
              </a:ext>
            </a:extLst>
          </p:cNvPr>
          <p:cNvSpPr/>
          <p:nvPr/>
        </p:nvSpPr>
        <p:spPr>
          <a:xfrm>
            <a:off x="5269791" y="6408248"/>
            <a:ext cx="50408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18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行内元素浮动样式设置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1739339" y="2659053"/>
            <a:ext cx="10526812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  <a:endParaRPr lang="zh-CN" altLang="en-US" sz="960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2180378" y="3981511"/>
            <a:ext cx="955442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2180378" y="2589172"/>
            <a:ext cx="9644734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2180379" y="2163598"/>
            <a:ext cx="9644734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2180379" y="4219939"/>
            <a:ext cx="9644733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2180377" y="2141797"/>
            <a:ext cx="9644741" cy="24605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040CDF-4DFD-4983-B62B-581BC7C042ED}"/>
              </a:ext>
            </a:extLst>
          </p:cNvPr>
          <p:cNvSpPr/>
          <p:nvPr/>
        </p:nvSpPr>
        <p:spPr>
          <a:xfrm>
            <a:off x="653796" y="1182262"/>
            <a:ext cx="4094475" cy="590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行框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line-height</a:t>
            </a:r>
            <a:r>
              <a:rPr kumimoji="1" lang="zh-CN" altLang="en-US" dirty="0">
                <a:solidFill>
                  <a:schemeClr val="tx1"/>
                </a:solidFill>
              </a:rPr>
              <a:t>控制最小行框高度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09DE97-F8BD-440D-94DB-88CBDF95D51C}"/>
              </a:ext>
            </a:extLst>
          </p:cNvPr>
          <p:cNvCxnSpPr>
            <a:cxnSpLocks/>
            <a:stCxn id="47" idx="2"/>
            <a:endCxn id="24" idx="0"/>
          </p:cNvCxnSpPr>
          <p:nvPr/>
        </p:nvCxnSpPr>
        <p:spPr>
          <a:xfrm>
            <a:off x="2701034" y="1772465"/>
            <a:ext cx="4301714" cy="369332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D32088C-95F5-8A46-965C-7FAD67D3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4" y="2141797"/>
            <a:ext cx="1965500" cy="27517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5030B1B-B814-9B4D-A54F-E45233BDA521}"/>
              </a:ext>
            </a:extLst>
          </p:cNvPr>
          <p:cNvSpPr txBox="1"/>
          <p:nvPr/>
        </p:nvSpPr>
        <p:spPr>
          <a:xfrm>
            <a:off x="6871482" y="1073377"/>
            <a:ext cx="220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7F7C7377-8342-344D-B322-7AA2B5067269}"/>
              </a:ext>
            </a:extLst>
          </p:cNvPr>
          <p:cNvCxnSpPr>
            <a:stCxn id="31" idx="2"/>
          </p:cNvCxnSpPr>
          <p:nvPr/>
        </p:nvCxnSpPr>
        <p:spPr>
          <a:xfrm flipH="1">
            <a:off x="7142627" y="1442709"/>
            <a:ext cx="832491" cy="7333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D262943-AC18-B84B-B7FB-3F1D63855AB9}"/>
              </a:ext>
            </a:extLst>
          </p:cNvPr>
          <p:cNvSpPr/>
          <p:nvPr/>
        </p:nvSpPr>
        <p:spPr>
          <a:xfrm>
            <a:off x="3185361" y="4735763"/>
            <a:ext cx="8033657" cy="54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设置了浮动的行内元素的顶部不会超出所在行的行框顶部</a:t>
            </a:r>
          </a:p>
        </p:txBody>
      </p:sp>
      <p:cxnSp>
        <p:nvCxnSpPr>
          <p:cNvPr id="34" name="直接箭头连接符 47">
            <a:extLst>
              <a:ext uri="{FF2B5EF4-FFF2-40B4-BE49-F238E27FC236}">
                <a16:creationId xmlns:a16="http://schemas.microsoft.com/office/drawing/2014/main" id="{393282DD-21D9-8B4D-8C17-4FB0D06B01A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122715" y="4893497"/>
            <a:ext cx="1062646" cy="11305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4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行内元素浮动样式设置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7BC120-B664-EC4B-863A-8A870594A25C}"/>
              </a:ext>
            </a:extLst>
          </p:cNvPr>
          <p:cNvGrpSpPr/>
          <p:nvPr/>
        </p:nvGrpSpPr>
        <p:grpSpPr>
          <a:xfrm>
            <a:off x="1851666" y="1001289"/>
            <a:ext cx="6867920" cy="1619255"/>
            <a:chOff x="1739339" y="2141797"/>
            <a:chExt cx="10526812" cy="248191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9F6E6F-A758-274B-BBD6-4BB111D4B1A6}"/>
                </a:ext>
              </a:extLst>
            </p:cNvPr>
            <p:cNvSpPr/>
            <p:nvPr/>
          </p:nvSpPr>
          <p:spPr>
            <a:xfrm>
              <a:off x="1739339" y="2659053"/>
              <a:ext cx="10526812" cy="1426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  <a:endParaRPr lang="zh-CN" altLang="en-US" sz="6000" dirty="0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73C49541-C695-E641-BB57-CA3BB0885ED8}"/>
                </a:ext>
              </a:extLst>
            </p:cNvPr>
            <p:cNvCxnSpPr>
              <a:cxnSpLocks/>
            </p:cNvCxnSpPr>
            <p:nvPr/>
          </p:nvCxnSpPr>
          <p:spPr>
            <a:xfrm>
              <a:off x="2180378" y="3981511"/>
              <a:ext cx="955442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4041EA-2F6B-1B40-919F-039AA88242FE}"/>
                </a:ext>
              </a:extLst>
            </p:cNvPr>
            <p:cNvSpPr/>
            <p:nvPr/>
          </p:nvSpPr>
          <p:spPr>
            <a:xfrm>
              <a:off x="2180378" y="2589172"/>
              <a:ext cx="964473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06BD4D-6165-A74F-97C5-959F1FD19B87}"/>
                </a:ext>
              </a:extLst>
            </p:cNvPr>
            <p:cNvSpPr/>
            <p:nvPr/>
          </p:nvSpPr>
          <p:spPr>
            <a:xfrm>
              <a:off x="2180379" y="2163598"/>
              <a:ext cx="9644734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DF423F5-C984-3F48-911D-3A0629797112}"/>
                </a:ext>
              </a:extLst>
            </p:cNvPr>
            <p:cNvSpPr/>
            <p:nvPr/>
          </p:nvSpPr>
          <p:spPr>
            <a:xfrm>
              <a:off x="2180379" y="4219939"/>
              <a:ext cx="9644733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53795CA-ADC5-2546-9E09-9C6F85C7E197}"/>
                </a:ext>
              </a:extLst>
            </p:cNvPr>
            <p:cNvSpPr/>
            <p:nvPr/>
          </p:nvSpPr>
          <p:spPr>
            <a:xfrm>
              <a:off x="2180377" y="2141797"/>
              <a:ext cx="9644741" cy="246054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ECA18CBF-0C39-1448-85D0-788745AA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3" y="1001289"/>
            <a:ext cx="1965500" cy="27517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F5D-45A9-E348-A568-2C092F25F10E}"/>
              </a:ext>
            </a:extLst>
          </p:cNvPr>
          <p:cNvGrpSpPr/>
          <p:nvPr/>
        </p:nvGrpSpPr>
        <p:grpSpPr>
          <a:xfrm>
            <a:off x="1851666" y="2646408"/>
            <a:ext cx="6867920" cy="1619254"/>
            <a:chOff x="1739339" y="2141798"/>
            <a:chExt cx="10526812" cy="248191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7163183-8F4C-864C-BED5-4FF331AC11FC}"/>
                </a:ext>
              </a:extLst>
            </p:cNvPr>
            <p:cNvSpPr/>
            <p:nvPr/>
          </p:nvSpPr>
          <p:spPr>
            <a:xfrm>
              <a:off x="1739339" y="2659053"/>
              <a:ext cx="10526812" cy="1426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  <a:endParaRPr lang="zh-CN" altLang="en-US" sz="6000" dirty="0"/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75B0C303-A3E6-7546-B5FE-F26C54A53C49}"/>
                </a:ext>
              </a:extLst>
            </p:cNvPr>
            <p:cNvCxnSpPr>
              <a:cxnSpLocks/>
            </p:cNvCxnSpPr>
            <p:nvPr/>
          </p:nvCxnSpPr>
          <p:spPr>
            <a:xfrm>
              <a:off x="2180378" y="3981511"/>
              <a:ext cx="955442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98E2AC-491D-9C45-9805-5B287C6DB47D}"/>
                </a:ext>
              </a:extLst>
            </p:cNvPr>
            <p:cNvSpPr/>
            <p:nvPr/>
          </p:nvSpPr>
          <p:spPr>
            <a:xfrm>
              <a:off x="2180378" y="2589172"/>
              <a:ext cx="964473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9081EDC-EAEA-E845-85F5-BF9A20916900}"/>
                </a:ext>
              </a:extLst>
            </p:cNvPr>
            <p:cNvSpPr/>
            <p:nvPr/>
          </p:nvSpPr>
          <p:spPr>
            <a:xfrm>
              <a:off x="2180379" y="2163598"/>
              <a:ext cx="9644734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B63BFE-83E6-944C-B402-0E8C03FDBB70}"/>
                </a:ext>
              </a:extLst>
            </p:cNvPr>
            <p:cNvSpPr/>
            <p:nvPr/>
          </p:nvSpPr>
          <p:spPr>
            <a:xfrm>
              <a:off x="2180379" y="4219939"/>
              <a:ext cx="9644733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3BBB2EA-9794-0345-A5D3-3CE1AB33484D}"/>
                </a:ext>
              </a:extLst>
            </p:cNvPr>
            <p:cNvSpPr/>
            <p:nvPr/>
          </p:nvSpPr>
          <p:spPr>
            <a:xfrm>
              <a:off x="2180378" y="2141798"/>
              <a:ext cx="9644741" cy="2460541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4EC5DCF-AD06-0C43-925E-434CFFE52436}"/>
              </a:ext>
            </a:extLst>
          </p:cNvPr>
          <p:cNvGrpSpPr/>
          <p:nvPr/>
        </p:nvGrpSpPr>
        <p:grpSpPr>
          <a:xfrm>
            <a:off x="-289560" y="4301436"/>
            <a:ext cx="6867920" cy="1619255"/>
            <a:chOff x="1739339" y="2141797"/>
            <a:chExt cx="10526812" cy="248191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9E5E8C1-6D5E-AB49-BAE4-AE23B0C3281D}"/>
                </a:ext>
              </a:extLst>
            </p:cNvPr>
            <p:cNvSpPr/>
            <p:nvPr/>
          </p:nvSpPr>
          <p:spPr>
            <a:xfrm>
              <a:off x="1739339" y="2659053"/>
              <a:ext cx="10526812" cy="1426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0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  <a:endParaRPr lang="zh-CN" altLang="en-US" sz="6000" dirty="0"/>
            </a:p>
          </p:txBody>
        </p: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136240BD-615A-BE47-B5CE-3C82DB454C22}"/>
                </a:ext>
              </a:extLst>
            </p:cNvPr>
            <p:cNvCxnSpPr>
              <a:cxnSpLocks/>
            </p:cNvCxnSpPr>
            <p:nvPr/>
          </p:nvCxnSpPr>
          <p:spPr>
            <a:xfrm>
              <a:off x="2180378" y="3981511"/>
              <a:ext cx="9554422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DED6A5-8EDB-E541-938C-E85101646912}"/>
                </a:ext>
              </a:extLst>
            </p:cNvPr>
            <p:cNvSpPr/>
            <p:nvPr/>
          </p:nvSpPr>
          <p:spPr>
            <a:xfrm>
              <a:off x="2180378" y="2589172"/>
              <a:ext cx="964473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742B1C9-9EEB-4548-8D94-EDEB00932B14}"/>
                </a:ext>
              </a:extLst>
            </p:cNvPr>
            <p:cNvSpPr/>
            <p:nvPr/>
          </p:nvSpPr>
          <p:spPr>
            <a:xfrm>
              <a:off x="2180379" y="2163598"/>
              <a:ext cx="9644734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BFEA652-AEC2-A446-841E-64767625D098}"/>
                </a:ext>
              </a:extLst>
            </p:cNvPr>
            <p:cNvSpPr/>
            <p:nvPr/>
          </p:nvSpPr>
          <p:spPr>
            <a:xfrm>
              <a:off x="2180379" y="4219939"/>
              <a:ext cx="9644733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18D6FD2-4151-4E4A-9A85-24BBDE935F0D}"/>
                </a:ext>
              </a:extLst>
            </p:cNvPr>
            <p:cNvSpPr/>
            <p:nvPr/>
          </p:nvSpPr>
          <p:spPr>
            <a:xfrm>
              <a:off x="2180377" y="2141797"/>
              <a:ext cx="9644741" cy="2460543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C88C453-6DD3-2041-8677-A1F93A013FB7}"/>
              </a:ext>
            </a:extLst>
          </p:cNvPr>
          <p:cNvSpPr/>
          <p:nvPr/>
        </p:nvSpPr>
        <p:spPr>
          <a:xfrm>
            <a:off x="2949973" y="6464448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文本环绕效果概念模型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445038E-2897-4D48-BF9A-6BE6258D0029}"/>
              </a:ext>
            </a:extLst>
          </p:cNvPr>
          <p:cNvSpPr/>
          <p:nvPr/>
        </p:nvSpPr>
        <p:spPr>
          <a:xfrm>
            <a:off x="0" y="5961945"/>
            <a:ext cx="7617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一个浮动元素后面的行内元素会首先按照文本环绕效果进行排列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A8D5C354-EA3A-F14D-9D97-D38F2419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6" r="7961"/>
          <a:stretch/>
        </p:blipFill>
        <p:spPr>
          <a:xfrm>
            <a:off x="8545153" y="3189513"/>
            <a:ext cx="3617378" cy="36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49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浮动样式延伸点</a:t>
            </a:r>
          </a:p>
        </p:txBody>
      </p:sp>
    </p:spTree>
    <p:extLst>
      <p:ext uri="{BB962C8B-B14F-4D97-AF65-F5344CB8AC3E}">
        <p14:creationId xmlns:p14="http://schemas.microsoft.com/office/powerpoint/2010/main" val="19131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浮动样式父元素高度塌陷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3858984" y="607132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165626" y="2550007"/>
            <a:ext cx="8802493" cy="2413943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2307141" y="3857437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3723597" y="2586847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3123729" y="3139740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2448970" y="5104488"/>
            <a:ext cx="729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当父元素没有固定高度时，父元素高度由子元素高度之和撑开</a:t>
            </a:r>
          </a:p>
        </p:txBody>
      </p:sp>
      <p:cxnSp>
        <p:nvCxnSpPr>
          <p:cNvPr id="41" name="直接箭头连接符 18">
            <a:extLst>
              <a:ext uri="{FF2B5EF4-FFF2-40B4-BE49-F238E27FC236}">
                <a16:creationId xmlns:a16="http://schemas.microsoft.com/office/drawing/2014/main" id="{425169DE-29BA-414F-91D7-322C73EA5A44}"/>
              </a:ext>
            </a:extLst>
          </p:cNvPr>
          <p:cNvCxnSpPr>
            <a:cxnSpLocks/>
          </p:cNvCxnSpPr>
          <p:nvPr/>
        </p:nvCxnSpPr>
        <p:spPr>
          <a:xfrm flipV="1">
            <a:off x="9469038" y="2602551"/>
            <a:ext cx="1888595" cy="2459977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8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浮动样式父元素高度塌陷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3453755" y="6059058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1443119" y="25269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2884084" y="2335372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3702482" y="158928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5148943" y="161172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9309143" y="12649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9360630" y="171832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691360" y="114231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2530362" y="174193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8366752" y="2451429"/>
            <a:ext cx="0" cy="95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8493142" y="2794433"/>
            <a:ext cx="110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浮起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2884084" y="5246273"/>
            <a:ext cx="58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当父元素没有固定高度并且所有的元素都浮起来时</a:t>
            </a:r>
          </a:p>
        </p:txBody>
      </p:sp>
      <p:cxnSp>
        <p:nvCxnSpPr>
          <p:cNvPr id="41" name="直接箭头连接符 18">
            <a:extLst>
              <a:ext uri="{FF2B5EF4-FFF2-40B4-BE49-F238E27FC236}">
                <a16:creationId xmlns:a16="http://schemas.microsoft.com/office/drawing/2014/main" id="{425169DE-29BA-414F-91D7-322C73EA5A44}"/>
              </a:ext>
            </a:extLst>
          </p:cNvPr>
          <p:cNvCxnSpPr>
            <a:cxnSpLocks/>
          </p:cNvCxnSpPr>
          <p:nvPr/>
        </p:nvCxnSpPr>
        <p:spPr>
          <a:xfrm flipV="1">
            <a:off x="8741141" y="2602551"/>
            <a:ext cx="2616492" cy="340809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56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浮动样式父元素高度塌陷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3453755" y="6059058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3691360" y="2526990"/>
            <a:ext cx="7418274" cy="6817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2884084" y="2335372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3702482" y="1589282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CCC5AB35-6FF1-B740-B3DB-7388D7ED930F}"/>
              </a:ext>
            </a:extLst>
          </p:cNvPr>
          <p:cNvSpPr/>
          <p:nvPr/>
        </p:nvSpPr>
        <p:spPr>
          <a:xfrm>
            <a:off x="5148943" y="161172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533549BF-5E92-D640-8D96-C953CD56F091}"/>
              </a:ext>
            </a:extLst>
          </p:cNvPr>
          <p:cNvCxnSpPr/>
          <p:nvPr/>
        </p:nvCxnSpPr>
        <p:spPr>
          <a:xfrm flipV="1">
            <a:off x="9309143" y="126492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0433D4-A08F-424A-BCE0-898438F2BFB4}"/>
              </a:ext>
            </a:extLst>
          </p:cNvPr>
          <p:cNvSpPr txBox="1"/>
          <p:nvPr/>
        </p:nvSpPr>
        <p:spPr>
          <a:xfrm>
            <a:off x="9360630" y="171832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cxnSp>
        <p:nvCxnSpPr>
          <p:cNvPr id="28" name="直接箭头连接符 13">
            <a:extLst>
              <a:ext uri="{FF2B5EF4-FFF2-40B4-BE49-F238E27FC236}">
                <a16:creationId xmlns:a16="http://schemas.microsoft.com/office/drawing/2014/main" id="{8C576FD3-55A2-AE41-BCBF-A5F4D212F947}"/>
              </a:ext>
            </a:extLst>
          </p:cNvPr>
          <p:cNvCxnSpPr/>
          <p:nvPr/>
        </p:nvCxnSpPr>
        <p:spPr>
          <a:xfrm flipV="1">
            <a:off x="3691360" y="1142319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D84EA5C-C03A-074B-85D3-CB5ABAF0579D}"/>
              </a:ext>
            </a:extLst>
          </p:cNvPr>
          <p:cNvSpPr txBox="1"/>
          <p:nvPr/>
        </p:nvSpPr>
        <p:spPr>
          <a:xfrm>
            <a:off x="2530362" y="1741937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浮起</a:t>
            </a:r>
          </a:p>
        </p:txBody>
      </p:sp>
      <p:cxnSp>
        <p:nvCxnSpPr>
          <p:cNvPr id="30" name="直接箭头连接符 18">
            <a:extLst>
              <a:ext uri="{FF2B5EF4-FFF2-40B4-BE49-F238E27FC236}">
                <a16:creationId xmlns:a16="http://schemas.microsoft.com/office/drawing/2014/main" id="{4E45306B-8209-A448-8B48-0A3DDD31D6A1}"/>
              </a:ext>
            </a:extLst>
          </p:cNvPr>
          <p:cNvCxnSpPr>
            <a:cxnSpLocks/>
          </p:cNvCxnSpPr>
          <p:nvPr/>
        </p:nvCxnSpPr>
        <p:spPr>
          <a:xfrm flipV="1">
            <a:off x="8366752" y="2451429"/>
            <a:ext cx="0" cy="95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D12483-6B0F-C24F-92BB-7060CFF8DF0F}"/>
              </a:ext>
            </a:extLst>
          </p:cNvPr>
          <p:cNvSpPr txBox="1"/>
          <p:nvPr/>
        </p:nvSpPr>
        <p:spPr>
          <a:xfrm>
            <a:off x="8493142" y="2794433"/>
            <a:ext cx="110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浮起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DD4348-456A-E34C-87A5-9E99B5B4A1CA}"/>
              </a:ext>
            </a:extLst>
          </p:cNvPr>
          <p:cNvSpPr txBox="1"/>
          <p:nvPr/>
        </p:nvSpPr>
        <p:spPr>
          <a:xfrm>
            <a:off x="2884084" y="5246273"/>
            <a:ext cx="588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当父元素没有固定高度并且所有的元素都浮起来时</a:t>
            </a:r>
          </a:p>
        </p:txBody>
      </p:sp>
      <p:cxnSp>
        <p:nvCxnSpPr>
          <p:cNvPr id="41" name="直接箭头连接符 18">
            <a:extLst>
              <a:ext uri="{FF2B5EF4-FFF2-40B4-BE49-F238E27FC236}">
                <a16:creationId xmlns:a16="http://schemas.microsoft.com/office/drawing/2014/main" id="{425169DE-29BA-414F-91D7-322C73EA5A44}"/>
              </a:ext>
            </a:extLst>
          </p:cNvPr>
          <p:cNvCxnSpPr>
            <a:cxnSpLocks/>
          </p:cNvCxnSpPr>
          <p:nvPr/>
        </p:nvCxnSpPr>
        <p:spPr>
          <a:xfrm flipV="1">
            <a:off x="11027229" y="2536003"/>
            <a:ext cx="249022" cy="359597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箭头: 右 3">
            <a:extLst>
              <a:ext uri="{FF2B5EF4-FFF2-40B4-BE49-F238E27FC236}">
                <a16:creationId xmlns:a16="http://schemas.microsoft.com/office/drawing/2014/main" id="{40F2F92E-F459-074A-9B89-8E0444259DC9}"/>
              </a:ext>
            </a:extLst>
          </p:cNvPr>
          <p:cNvSpPr/>
          <p:nvPr/>
        </p:nvSpPr>
        <p:spPr>
          <a:xfrm rot="18477849">
            <a:off x="8998148" y="4119795"/>
            <a:ext cx="3672336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E0949CD-6D6C-9D42-844F-0AE88962C1DF}"/>
              </a:ext>
            </a:extLst>
          </p:cNvPr>
          <p:cNvSpPr txBox="1"/>
          <p:nvPr/>
        </p:nvSpPr>
        <p:spPr>
          <a:xfrm>
            <a:off x="8572499" y="5812837"/>
            <a:ext cx="361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父元素高度塌陷</a:t>
            </a:r>
          </a:p>
        </p:txBody>
      </p:sp>
    </p:spTree>
    <p:extLst>
      <p:ext uri="{BB962C8B-B14F-4D97-AF65-F5344CB8AC3E}">
        <p14:creationId xmlns:p14="http://schemas.microsoft.com/office/powerpoint/2010/main" val="4175672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浮动样式父元素高度塌陷解决方案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AACF6B-5BBD-ED45-B450-1DEF85A59CD5}"/>
              </a:ext>
            </a:extLst>
          </p:cNvPr>
          <p:cNvSpPr/>
          <p:nvPr/>
        </p:nvSpPr>
        <p:spPr>
          <a:xfrm>
            <a:off x="412523" y="1397675"/>
            <a:ext cx="67067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第一类：让父元素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BFC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化</a:t>
            </a:r>
          </a:p>
          <a:p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给父元素设置下列属性之一即可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overflow:hidden;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display:inline-block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float:left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position:absolute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en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09AC1CE-7115-A346-A49F-B04A4B107EAA}"/>
              </a:ext>
            </a:extLst>
          </p:cNvPr>
          <p:cNvSpPr txBox="1"/>
          <p:nvPr/>
        </p:nvSpPr>
        <p:spPr>
          <a:xfrm>
            <a:off x="858838" y="4998660"/>
            <a:ext cx="10467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当父元素形成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BFC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父元素就具有了包裹性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可简单理解为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父元素有了一个虚拟的框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此时子元素的外边距不再会和父元素的外边距合并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父元素的宽高由里面还在平面上的元素和漂浮的元素一同撑开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2D528A97-B2FB-0046-89C9-CEAD999EF675}"/>
              </a:ext>
            </a:extLst>
          </p:cNvPr>
          <p:cNvSpPr/>
          <p:nvPr/>
        </p:nvSpPr>
        <p:spPr>
          <a:xfrm>
            <a:off x="5072745" y="1750409"/>
            <a:ext cx="6706732" cy="1935482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4F354741-B803-E643-9A53-4FC0BB26F65F}"/>
              </a:ext>
            </a:extLst>
          </p:cNvPr>
          <p:cNvSpPr/>
          <p:nvPr/>
        </p:nvSpPr>
        <p:spPr>
          <a:xfrm>
            <a:off x="5421260" y="1961009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5BD0F280-01DC-0048-BC3A-9165938FF6E6}"/>
              </a:ext>
            </a:extLst>
          </p:cNvPr>
          <p:cNvSpPr/>
          <p:nvPr/>
        </p:nvSpPr>
        <p:spPr>
          <a:xfrm>
            <a:off x="6211043" y="1177073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187EF598-5B7A-D041-BC27-36F38EF90CA2}"/>
              </a:ext>
            </a:extLst>
          </p:cNvPr>
          <p:cNvSpPr/>
          <p:nvPr/>
        </p:nvSpPr>
        <p:spPr>
          <a:xfrm>
            <a:off x="7739031" y="1179777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cxnSp>
        <p:nvCxnSpPr>
          <p:cNvPr id="39" name="直接箭头连接符 18">
            <a:extLst>
              <a:ext uri="{FF2B5EF4-FFF2-40B4-BE49-F238E27FC236}">
                <a16:creationId xmlns:a16="http://schemas.microsoft.com/office/drawing/2014/main" id="{F93E3F71-01F2-1F4B-90DE-BCC0F280D7F0}"/>
              </a:ext>
            </a:extLst>
          </p:cNvPr>
          <p:cNvCxnSpPr>
            <a:cxnSpLocks/>
          </p:cNvCxnSpPr>
          <p:nvPr/>
        </p:nvCxnSpPr>
        <p:spPr>
          <a:xfrm flipV="1">
            <a:off x="9883395" y="1779787"/>
            <a:ext cx="1463370" cy="190610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77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浮动样式父元素高度塌陷解决方案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BAACF6B-5BBD-ED45-B450-1DEF85A59CD5}"/>
              </a:ext>
            </a:extLst>
          </p:cNvPr>
          <p:cNvSpPr/>
          <p:nvPr/>
        </p:nvSpPr>
        <p:spPr>
          <a:xfrm>
            <a:off x="184099" y="1397675"/>
            <a:ext cx="5237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第二类：利用一个幽灵元素来清除浮动，手动撑开父元素的高度</a:t>
            </a:r>
          </a:p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新建一个空的块元素，并给他设置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clear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both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 （缺陷：破坏页面的文档结构）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使用伪元素生成一个幽灵元素，并给他设置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clear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both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</a:t>
            </a:r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2D528A97-B2FB-0046-89C9-CEAD999EF675}"/>
              </a:ext>
            </a:extLst>
          </p:cNvPr>
          <p:cNvSpPr/>
          <p:nvPr/>
        </p:nvSpPr>
        <p:spPr>
          <a:xfrm>
            <a:off x="3397015" y="2893483"/>
            <a:ext cx="8567058" cy="2763006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4F354741-B803-E643-9A53-4FC0BB26F65F}"/>
              </a:ext>
            </a:extLst>
          </p:cNvPr>
          <p:cNvSpPr/>
          <p:nvPr/>
        </p:nvSpPr>
        <p:spPr>
          <a:xfrm>
            <a:off x="4585286" y="2749866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box3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5BD0F280-01DC-0048-BC3A-9165938FF6E6}"/>
              </a:ext>
            </a:extLst>
          </p:cNvPr>
          <p:cNvSpPr/>
          <p:nvPr/>
        </p:nvSpPr>
        <p:spPr>
          <a:xfrm>
            <a:off x="5313156" y="1938494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box1</a:t>
            </a:r>
          </a:p>
        </p:txBody>
      </p:sp>
      <p:sp>
        <p:nvSpPr>
          <p:cNvPr id="38" name="平行四边形 37">
            <a:extLst>
              <a:ext uri="{FF2B5EF4-FFF2-40B4-BE49-F238E27FC236}">
                <a16:creationId xmlns:a16="http://schemas.microsoft.com/office/drawing/2014/main" id="{187EF598-5B7A-D041-BC27-36F38EF90CA2}"/>
              </a:ext>
            </a:extLst>
          </p:cNvPr>
          <p:cNvSpPr/>
          <p:nvPr/>
        </p:nvSpPr>
        <p:spPr>
          <a:xfrm>
            <a:off x="6997394" y="1964789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cxnSp>
        <p:nvCxnSpPr>
          <p:cNvPr id="39" name="直接箭头连接符 18">
            <a:extLst>
              <a:ext uri="{FF2B5EF4-FFF2-40B4-BE49-F238E27FC236}">
                <a16:creationId xmlns:a16="http://schemas.microsoft.com/office/drawing/2014/main" id="{F93E3F71-01F2-1F4B-90DE-BCC0F280D7F0}"/>
              </a:ext>
            </a:extLst>
          </p:cNvPr>
          <p:cNvCxnSpPr>
            <a:cxnSpLocks/>
          </p:cNvCxnSpPr>
          <p:nvPr/>
        </p:nvCxnSpPr>
        <p:spPr>
          <a:xfrm flipV="1">
            <a:off x="9699209" y="2985182"/>
            <a:ext cx="1847501" cy="2378331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13">
            <a:extLst>
              <a:ext uri="{FF2B5EF4-FFF2-40B4-BE49-F238E27FC236}">
                <a16:creationId xmlns:a16="http://schemas.microsoft.com/office/drawing/2014/main" id="{9FFF946E-B19D-AA41-B1C4-15CF27CF5B07}"/>
              </a:ext>
            </a:extLst>
          </p:cNvPr>
          <p:cNvCxnSpPr/>
          <p:nvPr/>
        </p:nvCxnSpPr>
        <p:spPr>
          <a:xfrm flipV="1">
            <a:off x="7179181" y="1096721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EF4917B-9144-9345-B31B-12686C1A477E}"/>
              </a:ext>
            </a:extLst>
          </p:cNvPr>
          <p:cNvSpPr txBox="1"/>
          <p:nvPr/>
        </p:nvSpPr>
        <p:spPr>
          <a:xfrm>
            <a:off x="6009465" y="151481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Box1</a:t>
            </a:r>
            <a:r>
              <a:rPr lang="zh-CN" altLang="en-US" dirty="0"/>
              <a:t>浮起</a:t>
            </a:r>
          </a:p>
        </p:txBody>
      </p:sp>
      <p:cxnSp>
        <p:nvCxnSpPr>
          <p:cNvPr id="40" name="直接箭头连接符 9">
            <a:extLst>
              <a:ext uri="{FF2B5EF4-FFF2-40B4-BE49-F238E27FC236}">
                <a16:creationId xmlns:a16="http://schemas.microsoft.com/office/drawing/2014/main" id="{1E38398A-83D0-4540-AC7D-E0BC8029CD46}"/>
              </a:ext>
            </a:extLst>
          </p:cNvPr>
          <p:cNvCxnSpPr/>
          <p:nvPr/>
        </p:nvCxnSpPr>
        <p:spPr>
          <a:xfrm flipV="1">
            <a:off x="9356242" y="1415332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307FDE6-4A4B-C342-9892-8CD529758DF9}"/>
              </a:ext>
            </a:extLst>
          </p:cNvPr>
          <p:cNvSpPr txBox="1"/>
          <p:nvPr/>
        </p:nvSpPr>
        <p:spPr>
          <a:xfrm>
            <a:off x="9373949" y="2121974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Box2</a:t>
            </a:r>
            <a:r>
              <a:rPr lang="zh-CN" altLang="en-US" dirty="0"/>
              <a:t>浮起</a:t>
            </a:r>
          </a:p>
        </p:txBody>
      </p:sp>
      <p:cxnSp>
        <p:nvCxnSpPr>
          <p:cNvPr id="42" name="直接箭头连接符 15">
            <a:extLst>
              <a:ext uri="{FF2B5EF4-FFF2-40B4-BE49-F238E27FC236}">
                <a16:creationId xmlns:a16="http://schemas.microsoft.com/office/drawing/2014/main" id="{5FE71EBD-3333-CF49-8F30-5AC308C72D7A}"/>
              </a:ext>
            </a:extLst>
          </p:cNvPr>
          <p:cNvCxnSpPr/>
          <p:nvPr/>
        </p:nvCxnSpPr>
        <p:spPr>
          <a:xfrm flipV="1">
            <a:off x="7470953" y="3258962"/>
            <a:ext cx="0" cy="1143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26C5E4F-2BDA-D748-8878-060796C50A5D}"/>
              </a:ext>
            </a:extLst>
          </p:cNvPr>
          <p:cNvSpPr txBox="1"/>
          <p:nvPr/>
        </p:nvSpPr>
        <p:spPr>
          <a:xfrm>
            <a:off x="6144349" y="389542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Box3</a:t>
            </a:r>
            <a:r>
              <a:rPr lang="zh-CN" altLang="en-US" dirty="0"/>
              <a:t>浮起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82E0462-57F8-AA44-AE15-51D63A3F2565}"/>
              </a:ext>
            </a:extLst>
          </p:cNvPr>
          <p:cNvSpPr txBox="1"/>
          <p:nvPr/>
        </p:nvSpPr>
        <p:spPr>
          <a:xfrm>
            <a:off x="4389256" y="4533235"/>
            <a:ext cx="5237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非固定高度，所有的元素都浮起来了</a:t>
            </a:r>
          </a:p>
        </p:txBody>
      </p:sp>
      <p:sp>
        <p:nvSpPr>
          <p:cNvPr id="45" name="矩形: 圆角 18">
            <a:extLst>
              <a:ext uri="{FF2B5EF4-FFF2-40B4-BE49-F238E27FC236}">
                <a16:creationId xmlns:a16="http://schemas.microsoft.com/office/drawing/2014/main" id="{275C81A7-9D62-5043-A178-150F65F2057C}"/>
              </a:ext>
            </a:extLst>
          </p:cNvPr>
          <p:cNvSpPr/>
          <p:nvPr/>
        </p:nvSpPr>
        <p:spPr>
          <a:xfrm>
            <a:off x="5957024" y="5311168"/>
            <a:ext cx="1821545" cy="2767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幽灵元素</a:t>
            </a:r>
          </a:p>
        </p:txBody>
      </p:sp>
      <p:cxnSp>
        <p:nvCxnSpPr>
          <p:cNvPr id="46" name="直接箭头连接符 19">
            <a:extLst>
              <a:ext uri="{FF2B5EF4-FFF2-40B4-BE49-F238E27FC236}">
                <a16:creationId xmlns:a16="http://schemas.microsoft.com/office/drawing/2014/main" id="{1F5D60D6-F3CD-8044-84A0-D38F5EE9D794}"/>
              </a:ext>
            </a:extLst>
          </p:cNvPr>
          <p:cNvCxnSpPr>
            <a:cxnSpLocks/>
          </p:cNvCxnSpPr>
          <p:nvPr/>
        </p:nvCxnSpPr>
        <p:spPr>
          <a:xfrm>
            <a:off x="7889177" y="5491824"/>
            <a:ext cx="18540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20">
            <a:extLst>
              <a:ext uri="{FF2B5EF4-FFF2-40B4-BE49-F238E27FC236}">
                <a16:creationId xmlns:a16="http://schemas.microsoft.com/office/drawing/2014/main" id="{6BA7DFBF-1CB2-D142-967E-F1DCF57A4FE4}"/>
              </a:ext>
            </a:extLst>
          </p:cNvPr>
          <p:cNvCxnSpPr/>
          <p:nvPr/>
        </p:nvCxnSpPr>
        <p:spPr>
          <a:xfrm flipH="1">
            <a:off x="3557885" y="5495237"/>
            <a:ext cx="23051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06B7A786-F9CB-DE49-B7FC-5E563CA9F432}"/>
              </a:ext>
            </a:extLst>
          </p:cNvPr>
          <p:cNvSpPr txBox="1"/>
          <p:nvPr/>
        </p:nvSpPr>
        <p:spPr>
          <a:xfrm>
            <a:off x="8044375" y="51588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清除两边浮动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E948804-54DC-0043-83EF-146DA6C5B2EA}"/>
              </a:ext>
            </a:extLst>
          </p:cNvPr>
          <p:cNvSpPr txBox="1"/>
          <p:nvPr/>
        </p:nvSpPr>
        <p:spPr>
          <a:xfrm>
            <a:off x="3928259" y="51517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清除两边浮动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3BAAB8F-9646-BE4E-AFA3-56EE763FD829}"/>
              </a:ext>
            </a:extLst>
          </p:cNvPr>
          <p:cNvSpPr txBox="1"/>
          <p:nvPr/>
        </p:nvSpPr>
        <p:spPr>
          <a:xfrm>
            <a:off x="5570710" y="49744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该元素没有内容和宽高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47C6274-79A4-4E4D-9630-35F1258DE1FC}"/>
              </a:ext>
            </a:extLst>
          </p:cNvPr>
          <p:cNvSpPr txBox="1"/>
          <p:nvPr/>
        </p:nvSpPr>
        <p:spPr>
          <a:xfrm>
            <a:off x="9004909" y="390689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撑起父元素高度</a:t>
            </a:r>
          </a:p>
        </p:txBody>
      </p:sp>
    </p:spTree>
    <p:extLst>
      <p:ext uri="{BB962C8B-B14F-4D97-AF65-F5344CB8AC3E}">
        <p14:creationId xmlns:p14="http://schemas.microsoft.com/office/powerpoint/2010/main" val="87148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浮动样式的由来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clear</a:t>
            </a:r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4AD32D2-75D7-CB4D-A626-9F3E28CDF4C9}"/>
              </a:ext>
            </a:extLst>
          </p:cNvPr>
          <p:cNvSpPr/>
          <p:nvPr/>
        </p:nvSpPr>
        <p:spPr>
          <a:xfrm>
            <a:off x="548640" y="1385136"/>
            <a:ext cx="3506941" cy="31670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4175E5-8C47-4C40-848D-E42DED10CEB4}"/>
              </a:ext>
            </a:extLst>
          </p:cNvPr>
          <p:cNvSpPr/>
          <p:nvPr/>
        </p:nvSpPr>
        <p:spPr>
          <a:xfrm>
            <a:off x="592520" y="2093899"/>
            <a:ext cx="3419180" cy="659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D03FE1-76DB-3242-ACA2-4302C54A17F5}"/>
              </a:ext>
            </a:extLst>
          </p:cNvPr>
          <p:cNvSpPr/>
          <p:nvPr/>
        </p:nvSpPr>
        <p:spPr>
          <a:xfrm>
            <a:off x="566299" y="1404244"/>
            <a:ext cx="937236" cy="674672"/>
          </a:xfrm>
          <a:prstGeom prst="rect">
            <a:avLst/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65C43D9-7ADC-004A-8D4C-082296145256}"/>
              </a:ext>
            </a:extLst>
          </p:cNvPr>
          <p:cNvSpPr/>
          <p:nvPr/>
        </p:nvSpPr>
        <p:spPr>
          <a:xfrm>
            <a:off x="3143736" y="1404244"/>
            <a:ext cx="841742" cy="1386716"/>
          </a:xfrm>
          <a:prstGeom prst="rect">
            <a:avLst/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4ADA221-3467-2E47-94A1-C2236B21AAFF}"/>
              </a:ext>
            </a:extLst>
          </p:cNvPr>
          <p:cNvSpPr txBox="1"/>
          <p:nvPr/>
        </p:nvSpPr>
        <p:spPr>
          <a:xfrm>
            <a:off x="94839" y="1015657"/>
            <a:ext cx="243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*左浮动*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1600A3-813E-6D4A-834C-9405935C9BD8}"/>
              </a:ext>
            </a:extLst>
          </p:cNvPr>
          <p:cNvSpPr txBox="1"/>
          <p:nvPr/>
        </p:nvSpPr>
        <p:spPr>
          <a:xfrm>
            <a:off x="2755911" y="1005188"/>
            <a:ext cx="260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float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*右浮动*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88A1C8-4696-8E4A-B7A7-6E4B5315BD45}"/>
              </a:ext>
            </a:extLst>
          </p:cNvPr>
          <p:cNvSpPr txBox="1"/>
          <p:nvPr/>
        </p:nvSpPr>
        <p:spPr>
          <a:xfrm>
            <a:off x="1617394" y="4760694"/>
            <a:ext cx="113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clear:left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65B30F-41FD-4B45-B7A8-8A7171AED5A9}"/>
              </a:ext>
            </a:extLst>
          </p:cNvPr>
          <p:cNvSpPr/>
          <p:nvPr/>
        </p:nvSpPr>
        <p:spPr>
          <a:xfrm>
            <a:off x="3058885" y="5285083"/>
            <a:ext cx="60742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clear: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清除浮动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元素盒子的边不能和前面的盒子相邻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left;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左侧抵抗浮动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right;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右侧抵抗浮动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both;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两边都抵抗浮动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上面两个合并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5D41B11-3481-FB41-8DEC-284645F4728D}"/>
              </a:ext>
            </a:extLst>
          </p:cNvPr>
          <p:cNvSpPr/>
          <p:nvPr/>
        </p:nvSpPr>
        <p:spPr>
          <a:xfrm>
            <a:off x="4342529" y="1374520"/>
            <a:ext cx="3506941" cy="31670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D5132A8-6D91-F94B-8443-F670CBFFA097}"/>
              </a:ext>
            </a:extLst>
          </p:cNvPr>
          <p:cNvSpPr/>
          <p:nvPr/>
        </p:nvSpPr>
        <p:spPr>
          <a:xfrm>
            <a:off x="4371070" y="2811828"/>
            <a:ext cx="3419180" cy="659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8E77A87-75EA-894A-AD31-38EABA44A347}"/>
              </a:ext>
            </a:extLst>
          </p:cNvPr>
          <p:cNvSpPr/>
          <p:nvPr/>
        </p:nvSpPr>
        <p:spPr>
          <a:xfrm>
            <a:off x="4360188" y="1393628"/>
            <a:ext cx="937236" cy="1785001"/>
          </a:xfrm>
          <a:prstGeom prst="rect">
            <a:avLst/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4831256-BD15-844A-B0F1-8F1144857387}"/>
              </a:ext>
            </a:extLst>
          </p:cNvPr>
          <p:cNvSpPr/>
          <p:nvPr/>
        </p:nvSpPr>
        <p:spPr>
          <a:xfrm>
            <a:off x="6937625" y="1393628"/>
            <a:ext cx="841742" cy="1386716"/>
          </a:xfrm>
          <a:prstGeom prst="rect">
            <a:avLst/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E024630-4A32-B546-8F99-BC47FD29B864}"/>
              </a:ext>
            </a:extLst>
          </p:cNvPr>
          <p:cNvSpPr txBox="1"/>
          <p:nvPr/>
        </p:nvSpPr>
        <p:spPr>
          <a:xfrm>
            <a:off x="5411283" y="4750078"/>
            <a:ext cx="135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clear:right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86E7CBE-4DC9-544D-ABDA-469C7925123C}"/>
              </a:ext>
            </a:extLst>
          </p:cNvPr>
          <p:cNvSpPr/>
          <p:nvPr/>
        </p:nvSpPr>
        <p:spPr>
          <a:xfrm>
            <a:off x="8489986" y="1374520"/>
            <a:ext cx="3506941" cy="31670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FF9E3DA-E020-AB40-ACB4-9F75C0EA2BEB}"/>
              </a:ext>
            </a:extLst>
          </p:cNvPr>
          <p:cNvSpPr/>
          <p:nvPr/>
        </p:nvSpPr>
        <p:spPr>
          <a:xfrm>
            <a:off x="8577747" y="3201035"/>
            <a:ext cx="3419180" cy="6590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B1C366A-8F94-CF40-B132-9903081E9029}"/>
              </a:ext>
            </a:extLst>
          </p:cNvPr>
          <p:cNvSpPr/>
          <p:nvPr/>
        </p:nvSpPr>
        <p:spPr>
          <a:xfrm>
            <a:off x="8507645" y="1393628"/>
            <a:ext cx="937236" cy="1785001"/>
          </a:xfrm>
          <a:prstGeom prst="rect">
            <a:avLst/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238203F-9F66-3447-A3E8-59EA6A0F1577}"/>
              </a:ext>
            </a:extLst>
          </p:cNvPr>
          <p:cNvSpPr/>
          <p:nvPr/>
        </p:nvSpPr>
        <p:spPr>
          <a:xfrm>
            <a:off x="11085082" y="1393628"/>
            <a:ext cx="841742" cy="1386716"/>
          </a:xfrm>
          <a:prstGeom prst="rect">
            <a:avLst/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70E9BE0-FF04-9645-8DFE-19C5606D95D4}"/>
              </a:ext>
            </a:extLst>
          </p:cNvPr>
          <p:cNvSpPr txBox="1"/>
          <p:nvPr/>
        </p:nvSpPr>
        <p:spPr>
          <a:xfrm>
            <a:off x="9558740" y="4750078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clear:both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11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本节课作业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F7FD1-6462-134D-8139-78BD3D3B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1009879"/>
            <a:ext cx="10395857" cy="53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本节课作业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18799-12FF-CB44-9B0C-B8BBC6A4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8" y="2790908"/>
            <a:ext cx="11898086" cy="10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浮动样式的由来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F081A-8969-9B49-BEB0-3E921F0B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90" y="1909646"/>
            <a:ext cx="6344699" cy="282091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B8C16D3-7847-4141-AD09-395E48FB1701}"/>
              </a:ext>
            </a:extLst>
          </p:cNvPr>
          <p:cNvSpPr/>
          <p:nvPr/>
        </p:nvSpPr>
        <p:spPr>
          <a:xfrm>
            <a:off x="7549677" y="4983351"/>
            <a:ext cx="270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延伸发展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块级区域横向布局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094F4A-5803-3D46-8EAD-128B3CF1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1" y="1794549"/>
            <a:ext cx="5439850" cy="305110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7EDC5C7-E409-D54F-A898-2474763BEA63}"/>
              </a:ext>
            </a:extLst>
          </p:cNvPr>
          <p:cNvSpPr/>
          <p:nvPr/>
        </p:nvSpPr>
        <p:spPr>
          <a:xfrm>
            <a:off x="1486974" y="4983351"/>
            <a:ext cx="2702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最开始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图文布局的文本环绕效果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默认元素普通流布局</a:t>
            </a:r>
          </a:p>
        </p:txBody>
      </p:sp>
    </p:spTree>
    <p:extLst>
      <p:ext uri="{BB962C8B-B14F-4D97-AF65-F5344CB8AC3E}">
        <p14:creationId xmlns:p14="http://schemas.microsoft.com/office/powerpoint/2010/main" val="126963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默认元素普通流布局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483ADD-2EF3-504D-ACC2-59E23E9CEE97}"/>
              </a:ext>
            </a:extLst>
          </p:cNvPr>
          <p:cNvSpPr/>
          <p:nvPr/>
        </p:nvSpPr>
        <p:spPr>
          <a:xfrm>
            <a:off x="612648" y="1004136"/>
            <a:ext cx="6761771" cy="506744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1763FED-D4AF-FB45-86ED-73F4506C773F}"/>
              </a:ext>
            </a:extLst>
          </p:cNvPr>
          <p:cNvSpPr/>
          <p:nvPr/>
        </p:nvSpPr>
        <p:spPr>
          <a:xfrm>
            <a:off x="630307" y="1023243"/>
            <a:ext cx="1620074" cy="480371"/>
          </a:xfrm>
          <a:prstGeom prst="rect">
            <a:avLst/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C181ED-E127-BC4E-9ACA-1E9760189C5E}"/>
              </a:ext>
            </a:extLst>
          </p:cNvPr>
          <p:cNvSpPr/>
          <p:nvPr/>
        </p:nvSpPr>
        <p:spPr>
          <a:xfrm>
            <a:off x="630307" y="1502160"/>
            <a:ext cx="3367305" cy="973300"/>
          </a:xfrm>
          <a:prstGeom prst="rect">
            <a:avLst/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A60061-5147-E043-9A9A-69A9961F0CB8}"/>
              </a:ext>
            </a:extLst>
          </p:cNvPr>
          <p:cNvSpPr/>
          <p:nvPr/>
        </p:nvSpPr>
        <p:spPr>
          <a:xfrm>
            <a:off x="630307" y="2483624"/>
            <a:ext cx="4477182" cy="16875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7717971" y="1730292"/>
            <a:ext cx="4474029" cy="19389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普通流规则：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浏览器在默认情况下规定一个块元素在父元素内的排列规则：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从上往下排列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从左开始排列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一个块元素占一行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9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浮动样式的核心原理</a:t>
            </a:r>
          </a:p>
        </p:txBody>
      </p:sp>
    </p:spTree>
    <p:extLst>
      <p:ext uri="{BB962C8B-B14F-4D97-AF65-F5344CB8AC3E}">
        <p14:creationId xmlns:p14="http://schemas.microsoft.com/office/powerpoint/2010/main" val="311415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网页布局视角转换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483ADD-2EF3-504D-ACC2-59E23E9CEE97}"/>
              </a:ext>
            </a:extLst>
          </p:cNvPr>
          <p:cNvSpPr/>
          <p:nvPr/>
        </p:nvSpPr>
        <p:spPr>
          <a:xfrm>
            <a:off x="612648" y="1004136"/>
            <a:ext cx="6761771" cy="506744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1763FED-D4AF-FB45-86ED-73F4506C773F}"/>
              </a:ext>
            </a:extLst>
          </p:cNvPr>
          <p:cNvSpPr/>
          <p:nvPr/>
        </p:nvSpPr>
        <p:spPr>
          <a:xfrm>
            <a:off x="630307" y="1023243"/>
            <a:ext cx="1620074" cy="480371"/>
          </a:xfrm>
          <a:prstGeom prst="rect">
            <a:avLst/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C181ED-E127-BC4E-9ACA-1E9760189C5E}"/>
              </a:ext>
            </a:extLst>
          </p:cNvPr>
          <p:cNvSpPr/>
          <p:nvPr/>
        </p:nvSpPr>
        <p:spPr>
          <a:xfrm>
            <a:off x="630307" y="1502160"/>
            <a:ext cx="3367305" cy="973300"/>
          </a:xfrm>
          <a:prstGeom prst="rect">
            <a:avLst/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AA60061-5147-E043-9A9A-69A9961F0CB8}"/>
              </a:ext>
            </a:extLst>
          </p:cNvPr>
          <p:cNvSpPr/>
          <p:nvPr/>
        </p:nvSpPr>
        <p:spPr>
          <a:xfrm>
            <a:off x="630307" y="2483624"/>
            <a:ext cx="4477182" cy="16875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7374419" y="3269174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72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网页布局视角转换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389BC-1ECC-6849-8834-2AB156ABB8AD}"/>
              </a:ext>
            </a:extLst>
          </p:cNvPr>
          <p:cNvSpPr/>
          <p:nvPr/>
        </p:nvSpPr>
        <p:spPr>
          <a:xfrm>
            <a:off x="5299381" y="5477255"/>
            <a:ext cx="447402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视角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CDC96074-522C-2243-892F-24AA524C7CF2}"/>
              </a:ext>
            </a:extLst>
          </p:cNvPr>
          <p:cNvSpPr/>
          <p:nvPr/>
        </p:nvSpPr>
        <p:spPr>
          <a:xfrm>
            <a:off x="2390176" y="1688790"/>
            <a:ext cx="9666515" cy="3408094"/>
          </a:xfrm>
          <a:prstGeom prst="parallelogram">
            <a:avLst>
              <a:gd name="adj" fmla="val 79046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444D49BB-FC2F-D64A-A7F7-CA62B87390A0}"/>
              </a:ext>
            </a:extLst>
          </p:cNvPr>
          <p:cNvSpPr/>
          <p:nvPr/>
        </p:nvSpPr>
        <p:spPr>
          <a:xfrm>
            <a:off x="4069425" y="2241683"/>
            <a:ext cx="3848986" cy="717697"/>
          </a:xfrm>
          <a:prstGeom prst="parallelogram">
            <a:avLst>
              <a:gd name="adj" fmla="val 75567"/>
            </a:avLst>
          </a:prstGeom>
          <a:solidFill>
            <a:srgbClr val="17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box2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0A590082-61BF-3945-AB03-5A079D224970}"/>
              </a:ext>
            </a:extLst>
          </p:cNvPr>
          <p:cNvSpPr/>
          <p:nvPr/>
        </p:nvSpPr>
        <p:spPr>
          <a:xfrm>
            <a:off x="3273503" y="2962530"/>
            <a:ext cx="4986670" cy="1061989"/>
          </a:xfrm>
          <a:prstGeom prst="parallelogram">
            <a:avLst>
              <a:gd name="adj" fmla="val 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box3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772775B-DAFC-B349-B2A7-24DA9CBC584B}"/>
              </a:ext>
            </a:extLst>
          </p:cNvPr>
          <p:cNvSpPr/>
          <p:nvPr/>
        </p:nvSpPr>
        <p:spPr>
          <a:xfrm>
            <a:off x="4649539" y="1688790"/>
            <a:ext cx="1988288" cy="552893"/>
          </a:xfrm>
          <a:prstGeom prst="parallelogram">
            <a:avLst>
              <a:gd name="adj" fmla="val 75000"/>
            </a:avLst>
          </a:prstGeom>
          <a:solidFill>
            <a:srgbClr val="F90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box1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300B88-50F4-BB40-ADB6-40FDA144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9" y="1056807"/>
            <a:ext cx="2020315" cy="52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6631</TotalTime>
  <Words>1265</Words>
  <Application>Microsoft Office PowerPoint</Application>
  <PresentationFormat>宽屏</PresentationFormat>
  <Paragraphs>254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微软雅黑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1066</cp:revision>
  <dcterms:created xsi:type="dcterms:W3CDTF">2015-05-06T06:15:02Z</dcterms:created>
  <dcterms:modified xsi:type="dcterms:W3CDTF">2019-12-04T06:36:18Z</dcterms:modified>
</cp:coreProperties>
</file>